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Bold" charset="0"/>
      <p:regular r:id="rId14"/>
    </p:embeddedFont>
    <p:embeddedFont>
      <p:font typeface="Calibri" pitchFamily="34" charset="0"/>
      <p:regular r:id="rId15"/>
      <p:bold r:id="rId16"/>
      <p:italic r:id="rId17"/>
      <p:boldItalic r:id="rId18"/>
    </p:embeddedFont>
    <p:embeddedFont>
      <p:font typeface="Poppins"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4648" autoAdjust="0"/>
  </p:normalViewPr>
  <p:slideViewPr>
    <p:cSldViewPr>
      <p:cViewPr>
        <p:scale>
          <a:sx n="47" d="100"/>
          <a:sy n="47" d="100"/>
        </p:scale>
        <p:origin x="-45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sp>
        <p:nvSpPr>
          <p:cNvPr id="5" name="Freeform 5"/>
          <p:cNvSpPr/>
          <p:nvPr/>
        </p:nvSpPr>
        <p:spPr>
          <a:xfrm>
            <a:off x="2049517" y="1028700"/>
            <a:ext cx="14188966" cy="8229600"/>
          </a:xfrm>
          <a:custGeom>
            <a:avLst/>
            <a:gdLst/>
            <a:ahLst/>
            <a:cxnLst/>
            <a:rect l="l" t="t" r="r" b="b"/>
            <a:pathLst>
              <a:path w="14188966" h="8229600">
                <a:moveTo>
                  <a:pt x="0" y="0"/>
                </a:moveTo>
                <a:lnTo>
                  <a:pt x="14188966" y="0"/>
                </a:lnTo>
                <a:lnTo>
                  <a:pt x="14188966" y="8229600"/>
                </a:lnTo>
                <a:lnTo>
                  <a:pt x="0" y="8229600"/>
                </a:lnTo>
                <a:lnTo>
                  <a:pt x="0" y="0"/>
                </a:lnTo>
                <a:close/>
              </a:path>
            </a:pathLst>
          </a:custGeom>
          <a:blipFill>
            <a:blip r:embed="rId2"/>
            <a:stretch>
              <a:fillRect/>
            </a:stretch>
          </a:blipFill>
        </p:spPr>
      </p:sp>
      <p:sp>
        <p:nvSpPr>
          <p:cNvPr id="6" name="Freeform 6"/>
          <p:cNvSpPr/>
          <p:nvPr/>
        </p:nvSpPr>
        <p:spPr>
          <a:xfrm rot="5400000">
            <a:off x="5166625" y="1798977"/>
            <a:ext cx="7859617" cy="7859617"/>
          </a:xfrm>
          <a:custGeom>
            <a:avLst/>
            <a:gdLst/>
            <a:ahLst/>
            <a:cxnLst/>
            <a:rect l="l" t="t" r="r" b="b"/>
            <a:pathLst>
              <a:path w="7859617" h="7859617">
                <a:moveTo>
                  <a:pt x="0" y="0"/>
                </a:moveTo>
                <a:lnTo>
                  <a:pt x="7859617" y="0"/>
                </a:lnTo>
                <a:lnTo>
                  <a:pt x="7859617" y="7859617"/>
                </a:lnTo>
                <a:lnTo>
                  <a:pt x="0" y="78596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0" y="1181100"/>
            <a:ext cx="18288000" cy="5103961"/>
          </a:xfrm>
          <a:prstGeom prst="rect">
            <a:avLst/>
          </a:prstGeom>
        </p:spPr>
        <p:txBody>
          <a:bodyPr wrap="square" lIns="0" tIns="0" rIns="0" bIns="0" rtlCol="0" anchor="t">
            <a:spAutoFit/>
          </a:bodyPr>
          <a:lstStyle/>
          <a:p>
            <a:pPr marL="0" lvl="0" indent="0" algn="ctr">
              <a:lnSpc>
                <a:spcPts val="19902"/>
              </a:lnSpc>
              <a:spcBef>
                <a:spcPct val="0"/>
              </a:spcBef>
            </a:pPr>
            <a:r>
              <a:rPr lang="en-US" sz="8000" b="1" spc="28" dirty="0" smtClean="0">
                <a:solidFill>
                  <a:srgbClr val="FFFFFF"/>
                </a:solidFill>
                <a:latin typeface="Poppins Bold"/>
                <a:ea typeface="Poppins Bold"/>
                <a:cs typeface="Poppins Bold"/>
                <a:sym typeface="Poppins Bold"/>
              </a:rPr>
              <a:t>Inside</a:t>
            </a:r>
            <a:r>
              <a:rPr lang="en-US" sz="8000" b="1" spc="28" dirty="0" smtClean="0">
                <a:solidFill>
                  <a:srgbClr val="FFFFFF"/>
                </a:solidFill>
                <a:latin typeface="Poppins Bold"/>
                <a:ea typeface="Poppins Bold"/>
                <a:cs typeface="Poppins Bold"/>
                <a:sym typeface="Poppins Bold"/>
              </a:rPr>
              <a:t>r Threat Detection Using User </a:t>
            </a:r>
            <a:r>
              <a:rPr lang="en-US" sz="8000" b="1" spc="28" dirty="0" err="1" smtClean="0">
                <a:solidFill>
                  <a:srgbClr val="FFFFFF"/>
                </a:solidFill>
                <a:latin typeface="Poppins Bold"/>
                <a:ea typeface="Poppins Bold"/>
                <a:cs typeface="Poppins Bold"/>
                <a:sym typeface="Poppins Bold"/>
              </a:rPr>
              <a:t>Behaviour</a:t>
            </a:r>
            <a:r>
              <a:rPr lang="en-US" sz="8000" b="1" spc="28" dirty="0" smtClean="0">
                <a:solidFill>
                  <a:srgbClr val="FFFFFF"/>
                </a:solidFill>
                <a:latin typeface="Poppins Bold"/>
                <a:ea typeface="Poppins Bold"/>
                <a:cs typeface="Poppins Bold"/>
                <a:sym typeface="Poppins Bold"/>
              </a:rPr>
              <a:t> Analytics</a:t>
            </a:r>
            <a:endParaRPr lang="en-US" sz="8000" b="1" spc="28" dirty="0">
              <a:solidFill>
                <a:srgbClr val="FFFFFF"/>
              </a:solidFill>
              <a:latin typeface="Poppins Bold"/>
              <a:ea typeface="Poppins Bold"/>
              <a:cs typeface="Poppins Bold"/>
              <a:sym typeface="Poppins Bold"/>
            </a:endParaRPr>
          </a:p>
        </p:txBody>
      </p:sp>
      <p:sp>
        <p:nvSpPr>
          <p:cNvPr id="22" name="TextBox 21"/>
          <p:cNvSpPr txBox="1"/>
          <p:nvPr/>
        </p:nvSpPr>
        <p:spPr>
          <a:xfrm>
            <a:off x="1066800" y="6285061"/>
            <a:ext cx="8077200" cy="3816429"/>
          </a:xfrm>
          <a:prstGeom prst="rect">
            <a:avLst/>
          </a:prstGeom>
          <a:noFill/>
        </p:spPr>
        <p:txBody>
          <a:bodyPr wrap="square" rtlCol="0">
            <a:spAutoFit/>
          </a:bodyPr>
          <a:lstStyle/>
          <a:p>
            <a:r>
              <a:rPr lang="en-US" sz="3200" dirty="0" smtClean="0">
                <a:solidFill>
                  <a:schemeClr val="bg1"/>
                </a:solidFill>
                <a:latin typeface="Poppins Bold" charset="0"/>
                <a:cs typeface="Poppins Bold" charset="0"/>
              </a:rPr>
              <a:t>TEAM NAME: </a:t>
            </a:r>
            <a:r>
              <a:rPr lang="en-US" sz="3200" dirty="0" err="1" smtClean="0">
                <a:solidFill>
                  <a:schemeClr val="bg1"/>
                </a:solidFill>
                <a:latin typeface="Poppins Bold" charset="0"/>
                <a:cs typeface="Poppins Bold" charset="0"/>
              </a:rPr>
              <a:t>SHEnergy</a:t>
            </a:r>
            <a:endParaRPr lang="en-US" sz="3200" dirty="0" smtClean="0">
              <a:solidFill>
                <a:schemeClr val="bg1"/>
              </a:solidFill>
              <a:latin typeface="Poppins Bold" charset="0"/>
              <a:cs typeface="Poppins Bold" charset="0"/>
            </a:endParaRPr>
          </a:p>
          <a:p>
            <a:r>
              <a:rPr lang="en-US" sz="3200" dirty="0" smtClean="0">
                <a:solidFill>
                  <a:schemeClr val="bg1"/>
                </a:solidFill>
                <a:latin typeface="Poppins Bold" charset="0"/>
                <a:cs typeface="Poppins Bold" charset="0"/>
              </a:rPr>
              <a:t>TEAM MEMBERS:</a:t>
            </a:r>
          </a:p>
          <a:p>
            <a:pPr marL="457200" indent="-457200">
              <a:buFont typeface="Arial" pitchFamily="34" charset="0"/>
              <a:buChar char="•"/>
            </a:pPr>
            <a:r>
              <a:rPr lang="en-US" sz="3200" dirty="0" smtClean="0">
                <a:solidFill>
                  <a:schemeClr val="bg1"/>
                </a:solidFill>
                <a:latin typeface="Poppins Bold" charset="0"/>
                <a:cs typeface="Poppins Bold" charset="0"/>
              </a:rPr>
              <a:t>ANEEKA REEMAZ A-23BEL1058</a:t>
            </a:r>
          </a:p>
          <a:p>
            <a:pPr marL="457200" indent="-457200">
              <a:buFont typeface="Arial" pitchFamily="34" charset="0"/>
              <a:buChar char="•"/>
            </a:pPr>
            <a:r>
              <a:rPr lang="en-US" sz="3200" dirty="0" smtClean="0">
                <a:solidFill>
                  <a:schemeClr val="bg1"/>
                </a:solidFill>
                <a:latin typeface="Poppins Bold" charset="0"/>
                <a:cs typeface="Poppins Bold" charset="0"/>
              </a:rPr>
              <a:t>ANJUM SANA-23MIA1028</a:t>
            </a:r>
          </a:p>
          <a:p>
            <a:pPr marL="457200" indent="-457200">
              <a:buFont typeface="Arial" pitchFamily="34" charset="0"/>
              <a:buChar char="•"/>
            </a:pPr>
            <a:r>
              <a:rPr lang="en-US" sz="3200" dirty="0" smtClean="0">
                <a:solidFill>
                  <a:schemeClr val="bg1"/>
                </a:solidFill>
                <a:latin typeface="Poppins Bold" charset="0"/>
                <a:cs typeface="Poppins Bold" charset="0"/>
              </a:rPr>
              <a:t>HARSHINI T-23BEL1060</a:t>
            </a:r>
          </a:p>
          <a:p>
            <a:pPr marL="457200" indent="-457200">
              <a:buFont typeface="Arial" pitchFamily="34" charset="0"/>
              <a:buChar char="•"/>
            </a:pPr>
            <a:r>
              <a:rPr lang="en-US" sz="3200" dirty="0" smtClean="0">
                <a:solidFill>
                  <a:schemeClr val="bg1"/>
                </a:solidFill>
                <a:latin typeface="Poppins Bold" charset="0"/>
                <a:cs typeface="Poppins Bold" charset="0"/>
              </a:rPr>
              <a:t>HARSHITA RANJAN-23BEL1010</a:t>
            </a:r>
          </a:p>
          <a:p>
            <a:pPr marL="457200" indent="-457200">
              <a:buFont typeface="Arial" pitchFamily="34" charset="0"/>
              <a:buChar char="•"/>
            </a:pPr>
            <a:r>
              <a:rPr lang="en-US" sz="3200" dirty="0" smtClean="0">
                <a:solidFill>
                  <a:schemeClr val="bg1"/>
                </a:solidFill>
                <a:latin typeface="Poppins Bold" charset="0"/>
                <a:cs typeface="Poppins Bold" charset="0"/>
              </a:rPr>
              <a:t>TANISHA AHLAWAT-23BEL1003</a:t>
            </a:r>
          </a:p>
          <a:p>
            <a:pPr marL="285750" indent="-285750">
              <a:buFont typeface="Arial" pitchFamily="34" charset="0"/>
              <a:buChar char="•"/>
            </a:pPr>
            <a:endParaRPr lang="en-I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1339724" y="2282821"/>
            <a:ext cx="15775956" cy="6951016"/>
            <a:chOff x="0" y="0"/>
            <a:chExt cx="4154984" cy="1830720"/>
          </a:xfrm>
        </p:grpSpPr>
        <p:sp>
          <p:nvSpPr>
            <p:cNvPr id="6" name="Freeform 6"/>
            <p:cNvSpPr/>
            <p:nvPr/>
          </p:nvSpPr>
          <p:spPr>
            <a:xfrm>
              <a:off x="0" y="0"/>
              <a:ext cx="4154984" cy="1830720"/>
            </a:xfrm>
            <a:custGeom>
              <a:avLst/>
              <a:gdLst/>
              <a:ahLst/>
              <a:cxnLst/>
              <a:rect l="l" t="t" r="r" b="b"/>
              <a:pathLst>
                <a:path w="4154984" h="1830720">
                  <a:moveTo>
                    <a:pt x="17176" y="0"/>
                  </a:moveTo>
                  <a:lnTo>
                    <a:pt x="4137808" y="0"/>
                  </a:lnTo>
                  <a:cubicBezTo>
                    <a:pt x="4142364" y="0"/>
                    <a:pt x="4146733" y="1810"/>
                    <a:pt x="4149954" y="5031"/>
                  </a:cubicBezTo>
                  <a:cubicBezTo>
                    <a:pt x="4153175" y="8252"/>
                    <a:pt x="4154984" y="12621"/>
                    <a:pt x="4154984" y="17176"/>
                  </a:cubicBezTo>
                  <a:lnTo>
                    <a:pt x="4154984" y="1813544"/>
                  </a:lnTo>
                  <a:cubicBezTo>
                    <a:pt x="4154984" y="1823030"/>
                    <a:pt x="4147295" y="1830720"/>
                    <a:pt x="4137808" y="1830720"/>
                  </a:cubicBezTo>
                  <a:lnTo>
                    <a:pt x="17176" y="1830720"/>
                  </a:lnTo>
                  <a:cubicBezTo>
                    <a:pt x="7690" y="1830720"/>
                    <a:pt x="0" y="1823030"/>
                    <a:pt x="0" y="1813544"/>
                  </a:cubicBezTo>
                  <a:lnTo>
                    <a:pt x="0" y="17176"/>
                  </a:lnTo>
                  <a:cubicBezTo>
                    <a:pt x="0" y="7690"/>
                    <a:pt x="7690" y="0"/>
                    <a:pt x="17176" y="0"/>
                  </a:cubicBezTo>
                  <a:close/>
                </a:path>
              </a:pathLst>
            </a:custGeom>
            <a:gradFill rotWithShape="1">
              <a:gsLst>
                <a:gs pos="0">
                  <a:srgbClr val="002159">
                    <a:alpha val="100000"/>
                  </a:srgbClr>
                </a:gs>
                <a:gs pos="50000">
                  <a:srgbClr val="070029">
                    <a:alpha val="100000"/>
                  </a:srgbClr>
                </a:gs>
                <a:gs pos="100000">
                  <a:srgbClr val="0057FF">
                    <a:alpha val="100000"/>
                  </a:srgbClr>
                </a:gs>
              </a:gsLst>
              <a:lin ang="2700000"/>
            </a:gradFill>
            <a:ln w="85725" cap="rnd">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round/>
            </a:ln>
          </p:spPr>
        </p:sp>
        <p:sp>
          <p:nvSpPr>
            <p:cNvPr id="7" name="TextBox 7"/>
            <p:cNvSpPr txBox="1"/>
            <p:nvPr/>
          </p:nvSpPr>
          <p:spPr>
            <a:xfrm>
              <a:off x="0" y="-57150"/>
              <a:ext cx="4154984" cy="188787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5544711" y="3082518"/>
            <a:ext cx="3213657" cy="3213657"/>
          </a:xfrm>
          <a:custGeom>
            <a:avLst/>
            <a:gdLst/>
            <a:ahLst/>
            <a:cxnLst/>
            <a:rect l="l" t="t" r="r" b="b"/>
            <a:pathLst>
              <a:path w="3213657" h="3213657">
                <a:moveTo>
                  <a:pt x="0" y="0"/>
                </a:moveTo>
                <a:lnTo>
                  <a:pt x="3213657" y="0"/>
                </a:lnTo>
                <a:lnTo>
                  <a:pt x="3213657" y="3213656"/>
                </a:lnTo>
                <a:lnTo>
                  <a:pt x="0" y="3213656"/>
                </a:lnTo>
                <a:lnTo>
                  <a:pt x="0" y="0"/>
                </a:lnTo>
                <a:close/>
              </a:path>
            </a:pathLst>
          </a:custGeom>
          <a:blipFill>
            <a:blip r:embed="rId2"/>
            <a:stretch>
              <a:fillRect/>
            </a:stretch>
          </a:blipFill>
        </p:spPr>
      </p:sp>
      <p:sp>
        <p:nvSpPr>
          <p:cNvPr id="9" name="Freeform 9"/>
          <p:cNvSpPr/>
          <p:nvPr/>
        </p:nvSpPr>
        <p:spPr>
          <a:xfrm>
            <a:off x="-773250" y="4919451"/>
            <a:ext cx="3603901" cy="3603901"/>
          </a:xfrm>
          <a:custGeom>
            <a:avLst/>
            <a:gdLst/>
            <a:ahLst/>
            <a:cxnLst/>
            <a:rect l="l" t="t" r="r" b="b"/>
            <a:pathLst>
              <a:path w="3603901" h="3603901">
                <a:moveTo>
                  <a:pt x="0" y="0"/>
                </a:moveTo>
                <a:lnTo>
                  <a:pt x="3603900" y="0"/>
                </a:lnTo>
                <a:lnTo>
                  <a:pt x="3603900" y="3603900"/>
                </a:lnTo>
                <a:lnTo>
                  <a:pt x="0" y="3603900"/>
                </a:lnTo>
                <a:lnTo>
                  <a:pt x="0" y="0"/>
                </a:lnTo>
                <a:close/>
              </a:path>
            </a:pathLst>
          </a:custGeom>
          <a:blipFill>
            <a:blip r:embed="rId3"/>
            <a:stretch>
              <a:fillRect/>
            </a:stretch>
          </a:blipFill>
        </p:spPr>
      </p:sp>
      <p:sp>
        <p:nvSpPr>
          <p:cNvPr id="16" name="TextBox 16"/>
          <p:cNvSpPr txBox="1"/>
          <p:nvPr/>
        </p:nvSpPr>
        <p:spPr>
          <a:xfrm>
            <a:off x="3488382" y="3072993"/>
            <a:ext cx="12132618" cy="3847207"/>
          </a:xfrm>
          <a:prstGeom prst="rect">
            <a:avLst/>
          </a:prstGeom>
        </p:spPr>
        <p:txBody>
          <a:bodyPr wrap="square" lIns="0" tIns="0" rIns="0" bIns="0" rtlCol="0" anchor="t">
            <a:spAutoFit/>
          </a:bodyPr>
          <a:lstStyle/>
          <a:p>
            <a:pPr algn="ctr">
              <a:lnSpc>
                <a:spcPts val="9968"/>
              </a:lnSpc>
            </a:pPr>
            <a:r>
              <a:rPr lang="en-US" sz="8900" b="1" spc="17" dirty="0">
                <a:solidFill>
                  <a:srgbClr val="FFFFFF"/>
                </a:solidFill>
                <a:latin typeface="Poppins Bold"/>
                <a:ea typeface="Poppins Bold"/>
                <a:cs typeface="Poppins Bold"/>
                <a:sym typeface="Poppins Bold"/>
              </a:rPr>
              <a:t>Our Workflow &amp; Contributions</a:t>
            </a:r>
          </a:p>
          <a:p>
            <a:pPr marL="0" lvl="0" indent="0" algn="ctr">
              <a:lnSpc>
                <a:spcPts val="9968"/>
              </a:lnSpc>
            </a:pPr>
            <a:endParaRPr lang="en-US" sz="8900" b="1" spc="17" dirty="0">
              <a:solidFill>
                <a:srgbClr val="FFFFFF"/>
              </a:solidFill>
              <a:latin typeface="Poppins Bold"/>
              <a:ea typeface="Poppins Bold"/>
              <a:cs typeface="Poppins Bold"/>
              <a:sym typeface="Poppins Bold"/>
            </a:endParaRPr>
          </a:p>
        </p:txBody>
      </p:sp>
      <p:sp>
        <p:nvSpPr>
          <p:cNvPr id="17" name="TextBox 17"/>
          <p:cNvSpPr txBox="1"/>
          <p:nvPr/>
        </p:nvSpPr>
        <p:spPr>
          <a:xfrm>
            <a:off x="4265831" y="5532439"/>
            <a:ext cx="9828056" cy="3701398"/>
          </a:xfrm>
          <a:prstGeom prst="rect">
            <a:avLst/>
          </a:prstGeom>
        </p:spPr>
        <p:txBody>
          <a:bodyPr lIns="0" tIns="0" rIns="0" bIns="0" rtlCol="0" anchor="t">
            <a:spAutoFit/>
          </a:bodyPr>
          <a:lstStyle/>
          <a:p>
            <a:pPr algn="ctr">
              <a:lnSpc>
                <a:spcPts val="2940"/>
              </a:lnSpc>
              <a:spcBef>
                <a:spcPct val="0"/>
              </a:spcBef>
            </a:pPr>
            <a:r>
              <a:rPr lang="en-US" sz="2100" b="1" spc="4" dirty="0">
                <a:solidFill>
                  <a:srgbClr val="FFFFFF"/>
                </a:solidFill>
                <a:latin typeface="Poppins"/>
                <a:ea typeface="Poppins"/>
                <a:cs typeface="Poppins"/>
                <a:sym typeface="Poppins"/>
              </a:rPr>
              <a:t>Frontend: React + Tailwind + Tableau integration
Backend: Flask/Node APIs for logs
Data: Synthetic logs, anomalies, risk scores
Innovation: AI explanations, forecasting, collaboration notes
Practicality: Role-based views, quick remediation actions Simple practices such as using strong passwords, avoiding suspicious links, and regularly updating devices can prevent most attacks. Staying informed about potential threats and adopting a cautious online approach ensures personal safety in the digital realm.</a:t>
            </a:r>
          </a:p>
          <a:p>
            <a:pPr algn="ctr">
              <a:lnSpc>
                <a:spcPts val="2940"/>
              </a:lnSpc>
              <a:spcBef>
                <a:spcPct val="0"/>
              </a:spcBef>
            </a:pPr>
            <a:endParaRPr lang="en-US" sz="2100" spc="4" dirty="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sp>
        <p:nvSpPr>
          <p:cNvPr id="11" name="Freeform 11"/>
          <p:cNvSpPr/>
          <p:nvPr/>
        </p:nvSpPr>
        <p:spPr>
          <a:xfrm>
            <a:off x="7173909" y="5143500"/>
            <a:ext cx="12619457" cy="7319285"/>
          </a:xfrm>
          <a:custGeom>
            <a:avLst/>
            <a:gdLst/>
            <a:ahLst/>
            <a:cxnLst/>
            <a:rect l="l" t="t" r="r" b="b"/>
            <a:pathLst>
              <a:path w="12619457" h="7319285">
                <a:moveTo>
                  <a:pt x="0" y="0"/>
                </a:moveTo>
                <a:lnTo>
                  <a:pt x="12619457" y="0"/>
                </a:lnTo>
                <a:lnTo>
                  <a:pt x="12619457" y="7319285"/>
                </a:lnTo>
                <a:lnTo>
                  <a:pt x="0" y="7319285"/>
                </a:lnTo>
                <a:lnTo>
                  <a:pt x="0" y="0"/>
                </a:lnTo>
                <a:close/>
              </a:path>
            </a:pathLst>
          </a:custGeom>
          <a:blipFill>
            <a:blip r:embed="rId2"/>
            <a:stretch>
              <a:fillRect/>
            </a:stretch>
          </a:blipFill>
        </p:spPr>
      </p:sp>
      <p:sp>
        <p:nvSpPr>
          <p:cNvPr id="12" name="Freeform 12"/>
          <p:cNvSpPr/>
          <p:nvPr/>
        </p:nvSpPr>
        <p:spPr>
          <a:xfrm rot="5400000">
            <a:off x="-1016647" y="1798977"/>
            <a:ext cx="7859617" cy="7859617"/>
          </a:xfrm>
          <a:custGeom>
            <a:avLst/>
            <a:gdLst/>
            <a:ahLst/>
            <a:cxnLst/>
            <a:rect l="l" t="t" r="r" b="b"/>
            <a:pathLst>
              <a:path w="7859617" h="7859617">
                <a:moveTo>
                  <a:pt x="0" y="0"/>
                </a:moveTo>
                <a:lnTo>
                  <a:pt x="7859617" y="0"/>
                </a:lnTo>
                <a:lnTo>
                  <a:pt x="7859617" y="7859617"/>
                </a:lnTo>
                <a:lnTo>
                  <a:pt x="0" y="78596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1822788" y="5360422"/>
            <a:ext cx="11015462" cy="1841914"/>
          </a:xfrm>
          <a:prstGeom prst="rect">
            <a:avLst/>
          </a:prstGeom>
        </p:spPr>
        <p:txBody>
          <a:bodyPr lIns="0" tIns="0" rIns="0" bIns="0" rtlCol="0" anchor="t">
            <a:spAutoFit/>
          </a:bodyPr>
          <a:lstStyle/>
          <a:p>
            <a:pPr algn="just">
              <a:lnSpc>
                <a:spcPts val="2940"/>
              </a:lnSpc>
              <a:spcBef>
                <a:spcPct val="0"/>
              </a:spcBef>
            </a:pPr>
            <a:r>
              <a:rPr lang="en-US" sz="2100" b="1" spc="4" dirty="0">
                <a:solidFill>
                  <a:srgbClr val="FFFFFF"/>
                </a:solidFill>
                <a:latin typeface="Poppins"/>
                <a:ea typeface="Poppins"/>
                <a:cs typeface="Poppins"/>
                <a:sym typeface="Poppins"/>
              </a:rPr>
              <a:t>Deep learning models for anomaly detection
- Enterprise-grade deployment readiness From advanced threat detection systems to secure cloud storage, our offerings are built to protect against ever-evolving threats. Together, we empower our clients to thrive in a secure digital ecosystem</a:t>
            </a:r>
            <a:endParaRPr lang="en-US" sz="2100" b="1" spc="4" dirty="0">
              <a:solidFill>
                <a:srgbClr val="FFFFFF"/>
              </a:solidFill>
              <a:latin typeface="Poppins"/>
              <a:ea typeface="Poppins"/>
              <a:cs typeface="Poppins"/>
              <a:sym typeface="Poppins"/>
            </a:endParaRPr>
          </a:p>
        </p:txBody>
      </p:sp>
      <p:sp>
        <p:nvSpPr>
          <p:cNvPr id="14" name="TextBox 14"/>
          <p:cNvSpPr txBox="1"/>
          <p:nvPr/>
        </p:nvSpPr>
        <p:spPr>
          <a:xfrm>
            <a:off x="1728273" y="2764024"/>
            <a:ext cx="14444955" cy="2048702"/>
          </a:xfrm>
          <a:prstGeom prst="rect">
            <a:avLst/>
          </a:prstGeom>
        </p:spPr>
        <p:txBody>
          <a:bodyPr lIns="0" tIns="0" rIns="0" bIns="0" rtlCol="0" anchor="t">
            <a:spAutoFit/>
          </a:bodyPr>
          <a:lstStyle/>
          <a:p>
            <a:pPr algn="just">
              <a:lnSpc>
                <a:spcPts val="7910"/>
              </a:lnSpc>
            </a:pPr>
            <a:r>
              <a:rPr lang="en-US" sz="7680" b="1" spc="15" dirty="0">
                <a:solidFill>
                  <a:srgbClr val="FFFFFF"/>
                </a:solidFill>
                <a:latin typeface="Poppins Bold"/>
                <a:ea typeface="Poppins Bold"/>
                <a:cs typeface="Poppins Bold"/>
                <a:sym typeface="Poppins Bold"/>
              </a:rPr>
              <a:t>Future Scope</a:t>
            </a:r>
          </a:p>
          <a:p>
            <a:pPr marL="0" lvl="0" indent="0" algn="just">
              <a:lnSpc>
                <a:spcPts val="7910"/>
              </a:lnSpc>
            </a:pPr>
            <a:endParaRPr lang="en-US" sz="7680" b="1" spc="15" dirty="0">
              <a:solidFill>
                <a:srgbClr val="FFFFFF"/>
              </a:solidFill>
              <a:latin typeface="Poppins Bold"/>
              <a:ea typeface="Poppins Bold"/>
              <a:cs typeface="Poppins Bold"/>
              <a:sym typeface="Poppins Bold"/>
            </a:endParaRPr>
          </a:p>
        </p:txBody>
      </p:sp>
      <p:grpSp>
        <p:nvGrpSpPr>
          <p:cNvPr id="15" name="Group 15"/>
          <p:cNvGrpSpPr/>
          <p:nvPr/>
        </p:nvGrpSpPr>
        <p:grpSpPr>
          <a:xfrm>
            <a:off x="16461146" y="8543075"/>
            <a:ext cx="925952" cy="919347"/>
            <a:chOff x="0" y="0"/>
            <a:chExt cx="289003" cy="286941"/>
          </a:xfrm>
        </p:grpSpPr>
        <p:sp>
          <p:nvSpPr>
            <p:cNvPr id="16" name="Freeform 16"/>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17" name="TextBox 17"/>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5400000">
            <a:off x="16778201" y="8789809"/>
            <a:ext cx="315151" cy="425879"/>
          </a:xfrm>
          <a:custGeom>
            <a:avLst/>
            <a:gdLst/>
            <a:ahLst/>
            <a:cxnLst/>
            <a:rect l="l" t="t" r="r" b="b"/>
            <a:pathLst>
              <a:path w="315151" h="425879">
                <a:moveTo>
                  <a:pt x="0" y="0"/>
                </a:moveTo>
                <a:lnTo>
                  <a:pt x="315151" y="0"/>
                </a:lnTo>
                <a:lnTo>
                  <a:pt x="315151" y="425879"/>
                </a:lnTo>
                <a:lnTo>
                  <a:pt x="0" y="4258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1"/>
          <p:cNvSpPr txBox="1"/>
          <p:nvPr/>
        </p:nvSpPr>
        <p:spPr>
          <a:xfrm>
            <a:off x="1826854" y="1988448"/>
            <a:ext cx="14634293" cy="2572615"/>
          </a:xfrm>
          <a:prstGeom prst="rect">
            <a:avLst/>
          </a:prstGeom>
        </p:spPr>
        <p:txBody>
          <a:bodyPr lIns="0" tIns="0" rIns="0" bIns="0" rtlCol="0" anchor="t">
            <a:spAutoFit/>
          </a:bodyPr>
          <a:lstStyle/>
          <a:p>
            <a:pPr marL="0" lvl="0" indent="0" algn="ctr">
              <a:lnSpc>
                <a:spcPts val="19902"/>
              </a:lnSpc>
              <a:spcBef>
                <a:spcPct val="0"/>
              </a:spcBef>
            </a:pPr>
            <a:r>
              <a:rPr lang="en-US" sz="14215" b="1" spc="28">
                <a:solidFill>
                  <a:srgbClr val="FFFFFF"/>
                </a:solidFill>
                <a:latin typeface="Poppins Bold"/>
                <a:ea typeface="Poppins Bold"/>
                <a:cs typeface="Poppins Bold"/>
                <a:sym typeface="Poppins Bold"/>
              </a:rPr>
              <a:t>Thank You</a:t>
            </a:r>
          </a:p>
        </p:txBody>
      </p:sp>
      <p:sp>
        <p:nvSpPr>
          <p:cNvPr id="12" name="TextBox 12"/>
          <p:cNvSpPr txBox="1"/>
          <p:nvPr/>
        </p:nvSpPr>
        <p:spPr>
          <a:xfrm>
            <a:off x="3636269" y="4872433"/>
            <a:ext cx="11015462" cy="2751651"/>
          </a:xfrm>
          <a:prstGeom prst="rect">
            <a:avLst/>
          </a:prstGeom>
        </p:spPr>
        <p:txBody>
          <a:bodyPr lIns="0" tIns="0" rIns="0" bIns="0" rtlCol="0" anchor="t">
            <a:spAutoFit/>
          </a:bodyPr>
          <a:lstStyle/>
          <a:p>
            <a:pPr algn="ctr">
              <a:lnSpc>
                <a:spcPts val="2660"/>
              </a:lnSpc>
              <a:spcBef>
                <a:spcPct val="0"/>
              </a:spcBef>
            </a:pPr>
            <a:r>
              <a:rPr lang="en-US" sz="2400" b="1" spc="3" dirty="0">
                <a:solidFill>
                  <a:srgbClr val="FFFFFF"/>
                </a:solidFill>
                <a:latin typeface="Poppins Bold" charset="0"/>
                <a:ea typeface="Poppins"/>
                <a:cs typeface="Poppins Bold" charset="0"/>
                <a:sym typeface="Poppins"/>
              </a:rPr>
              <a:t>Our solution combines robust core features, innovative AI-driven analysis, and SOC-friendly workflows.
It is creative, practical, and future-ready. By staying ahead of emerging threats and embracing cutting-edge technologies, we can build a secure digital environment. At </a:t>
            </a:r>
            <a:r>
              <a:rPr lang="en-US" sz="2400" b="1" spc="3" dirty="0" err="1">
                <a:solidFill>
                  <a:srgbClr val="FFFFFF"/>
                </a:solidFill>
                <a:latin typeface="Poppins Bold" charset="0"/>
                <a:ea typeface="Poppins"/>
                <a:cs typeface="Poppins Bold" charset="0"/>
                <a:sym typeface="Poppins"/>
              </a:rPr>
              <a:t>Thynk</a:t>
            </a:r>
            <a:r>
              <a:rPr lang="en-US" sz="2400" b="1" spc="3" dirty="0">
                <a:solidFill>
                  <a:srgbClr val="FFFFFF"/>
                </a:solidFill>
                <a:latin typeface="Poppins Bold" charset="0"/>
                <a:ea typeface="Poppins"/>
                <a:cs typeface="Poppins Bold" charset="0"/>
                <a:sym typeface="Poppins"/>
              </a:rPr>
              <a:t> Unlimited, we are committed to shaping a future where </a:t>
            </a:r>
            <a:r>
              <a:rPr lang="en-US" sz="2400" b="1" spc="3" dirty="0" err="1">
                <a:solidFill>
                  <a:srgbClr val="FFFFFF"/>
                </a:solidFill>
                <a:latin typeface="Poppins Bold" charset="0"/>
                <a:ea typeface="Poppins"/>
                <a:cs typeface="Poppins Bold" charset="0"/>
                <a:sym typeface="Poppins"/>
              </a:rPr>
              <a:t>cybersecurity</a:t>
            </a:r>
            <a:r>
              <a:rPr lang="en-US" sz="2400" b="1" spc="3" dirty="0">
                <a:solidFill>
                  <a:srgbClr val="FFFFFF"/>
                </a:solidFill>
                <a:latin typeface="Poppins Bold" charset="0"/>
                <a:ea typeface="Poppins"/>
                <a:cs typeface="Poppins Bold" charset="0"/>
                <a:sym typeface="Poppins"/>
              </a:rPr>
              <a:t> is a driver of trust, growth, and opportunity.</a:t>
            </a:r>
          </a:p>
          <a:p>
            <a:pPr algn="ctr">
              <a:lnSpc>
                <a:spcPts val="2660"/>
              </a:lnSpc>
              <a:spcBef>
                <a:spcPct val="0"/>
              </a:spcBef>
            </a:pPr>
            <a:endParaRPr lang="en-US" sz="1900" spc="3" dirty="0">
              <a:solidFill>
                <a:srgbClr val="FFFFFF"/>
              </a:solidFill>
              <a:latin typeface="Poppins"/>
              <a:ea typeface="Poppins"/>
              <a:cs typeface="Poppins"/>
              <a:sym typeface="Poppins"/>
            </a:endParaRPr>
          </a:p>
        </p:txBody>
      </p:sp>
      <p:sp>
        <p:nvSpPr>
          <p:cNvPr id="21" name="TextBox 21"/>
          <p:cNvSpPr txBox="1"/>
          <p:nvPr/>
        </p:nvSpPr>
        <p:spPr>
          <a:xfrm>
            <a:off x="8496029" y="8604646"/>
            <a:ext cx="1274721" cy="451551"/>
          </a:xfrm>
          <a:prstGeom prst="rect">
            <a:avLst/>
          </a:prstGeom>
        </p:spPr>
        <p:txBody>
          <a:bodyPr lIns="0" tIns="0" rIns="0" bIns="0" rtlCol="0" anchor="t">
            <a:spAutoFit/>
          </a:bodyPr>
          <a:lstStyle/>
          <a:p>
            <a:pPr algn="ctr">
              <a:lnSpc>
                <a:spcPts val="3461"/>
              </a:lnSpc>
            </a:pPr>
            <a:r>
              <a:rPr lang="en-US" sz="2472" b="1">
                <a:solidFill>
                  <a:srgbClr val="FFFFFF"/>
                </a:solidFill>
                <a:latin typeface="Poppins Bold"/>
                <a:ea typeface="Poppins Bold"/>
                <a:cs typeface="Poppins Bold"/>
                <a:sym typeface="Poppins Bold"/>
              </a:rPr>
              <a:t>-</a:t>
            </a:r>
          </a:p>
        </p:txBody>
      </p:sp>
      <p:sp>
        <p:nvSpPr>
          <p:cNvPr id="22" name="Freeform 22"/>
          <p:cNvSpPr/>
          <p:nvPr/>
        </p:nvSpPr>
        <p:spPr>
          <a:xfrm rot="1185086">
            <a:off x="15130248" y="1773948"/>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sp>
        <p:nvSpPr>
          <p:cNvPr id="23" name="Freeform 23"/>
          <p:cNvSpPr/>
          <p:nvPr/>
        </p:nvSpPr>
        <p:spPr>
          <a:xfrm rot="-5625976">
            <a:off x="-1800167" y="1537254"/>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2558649" y="5398288"/>
            <a:ext cx="13170701" cy="3086100"/>
            <a:chOff x="0" y="0"/>
            <a:chExt cx="3468827" cy="812800"/>
          </a:xfrm>
        </p:grpSpPr>
        <p:sp>
          <p:nvSpPr>
            <p:cNvPr id="6" name="Freeform 6"/>
            <p:cNvSpPr/>
            <p:nvPr/>
          </p:nvSpPr>
          <p:spPr>
            <a:xfrm>
              <a:off x="0" y="0"/>
              <a:ext cx="3468827" cy="812800"/>
            </a:xfrm>
            <a:custGeom>
              <a:avLst/>
              <a:gdLst/>
              <a:ahLst/>
              <a:cxnLst/>
              <a:rect l="l" t="t" r="r" b="b"/>
              <a:pathLst>
                <a:path w="3468827" h="812800">
                  <a:moveTo>
                    <a:pt x="20573" y="0"/>
                  </a:moveTo>
                  <a:lnTo>
                    <a:pt x="3448253" y="0"/>
                  </a:lnTo>
                  <a:cubicBezTo>
                    <a:pt x="3459616" y="0"/>
                    <a:pt x="3468827" y="9211"/>
                    <a:pt x="3468827" y="20573"/>
                  </a:cubicBezTo>
                  <a:lnTo>
                    <a:pt x="3468827" y="792226"/>
                  </a:lnTo>
                  <a:cubicBezTo>
                    <a:pt x="3468827" y="797683"/>
                    <a:pt x="3466659" y="802916"/>
                    <a:pt x="3462801" y="806774"/>
                  </a:cubicBezTo>
                  <a:cubicBezTo>
                    <a:pt x="3458942" y="810632"/>
                    <a:pt x="3453710" y="812800"/>
                    <a:pt x="3448253" y="812800"/>
                  </a:cubicBezTo>
                  <a:lnTo>
                    <a:pt x="20573" y="812800"/>
                  </a:lnTo>
                  <a:cubicBezTo>
                    <a:pt x="15117" y="812800"/>
                    <a:pt x="9884" y="810632"/>
                    <a:pt x="6026" y="806774"/>
                  </a:cubicBezTo>
                  <a:cubicBezTo>
                    <a:pt x="2168" y="802916"/>
                    <a:pt x="0" y="797683"/>
                    <a:pt x="0" y="792226"/>
                  </a:cubicBezTo>
                  <a:lnTo>
                    <a:pt x="0" y="20573"/>
                  </a:lnTo>
                  <a:cubicBezTo>
                    <a:pt x="0" y="15117"/>
                    <a:pt x="2168" y="9884"/>
                    <a:pt x="6026" y="6026"/>
                  </a:cubicBezTo>
                  <a:cubicBezTo>
                    <a:pt x="9884" y="2168"/>
                    <a:pt x="15117" y="0"/>
                    <a:pt x="20573" y="0"/>
                  </a:cubicBezTo>
                  <a:close/>
                </a:path>
              </a:pathLst>
            </a:custGeom>
            <a:gradFill rotWithShape="1">
              <a:gsLst>
                <a:gs pos="0">
                  <a:srgbClr val="002159">
                    <a:alpha val="100000"/>
                  </a:srgbClr>
                </a:gs>
                <a:gs pos="50000">
                  <a:srgbClr val="070029">
                    <a:alpha val="100000"/>
                  </a:srgbClr>
                </a:gs>
                <a:gs pos="100000">
                  <a:srgbClr val="0057FF">
                    <a:alpha val="100000"/>
                  </a:srgbClr>
                </a:gs>
              </a:gsLst>
              <a:lin ang="2700000"/>
            </a:gradFill>
            <a:ln w="85725" cap="rnd">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round/>
            </a:ln>
          </p:spPr>
        </p:sp>
        <p:sp>
          <p:nvSpPr>
            <p:cNvPr id="7" name="TextBox 7"/>
            <p:cNvSpPr txBox="1"/>
            <p:nvPr/>
          </p:nvSpPr>
          <p:spPr>
            <a:xfrm>
              <a:off x="0" y="-57150"/>
              <a:ext cx="3468827" cy="86995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805676" y="2462540"/>
            <a:ext cx="5466522" cy="4114800"/>
          </a:xfrm>
          <a:custGeom>
            <a:avLst/>
            <a:gdLst/>
            <a:ahLst/>
            <a:cxnLst/>
            <a:rect l="l" t="t" r="r" b="b"/>
            <a:pathLst>
              <a:path w="5466522" h="4114800">
                <a:moveTo>
                  <a:pt x="0" y="0"/>
                </a:moveTo>
                <a:lnTo>
                  <a:pt x="5466521" y="0"/>
                </a:lnTo>
                <a:lnTo>
                  <a:pt x="5466521"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3401911" y="6161902"/>
            <a:ext cx="11484177" cy="2585708"/>
          </a:xfrm>
          <a:prstGeom prst="rect">
            <a:avLst/>
          </a:prstGeom>
        </p:spPr>
        <p:txBody>
          <a:bodyPr lIns="0" tIns="0" rIns="0" bIns="0" rtlCol="0" anchor="t">
            <a:spAutoFit/>
          </a:bodyPr>
          <a:lstStyle/>
          <a:p>
            <a:pPr algn="ctr">
              <a:lnSpc>
                <a:spcPts val="2940"/>
              </a:lnSpc>
              <a:spcBef>
                <a:spcPct val="0"/>
              </a:spcBef>
            </a:pPr>
            <a:r>
              <a:rPr lang="en-US" sz="2100" spc="4" dirty="0" smtClean="0">
                <a:solidFill>
                  <a:srgbClr val="FFFFFF"/>
                </a:solidFill>
                <a:latin typeface="Poppins"/>
                <a:ea typeface="Poppins"/>
                <a:cs typeface="Poppins"/>
                <a:sym typeface="Poppins"/>
              </a:rPr>
              <a:t>Insider </a:t>
            </a:r>
            <a:r>
              <a:rPr lang="en-US" sz="2100" spc="4" dirty="0">
                <a:solidFill>
                  <a:srgbClr val="FFFFFF"/>
                </a:solidFill>
                <a:latin typeface="Poppins"/>
                <a:ea typeface="Poppins"/>
                <a:cs typeface="Poppins"/>
                <a:sym typeface="Poppins"/>
              </a:rPr>
              <a:t>threats are among the hardest to detect because they originate from trusted employees or contractors.
Our project addresses this challenge using AI-powered User Behavior Analytics (UBA). In an era where information is currency, ensuring robust security measures not only prevents breaches but also fosters trust among users and stakeholders. It’s the foundation of a resilient digital future.</a:t>
            </a:r>
          </a:p>
          <a:p>
            <a:pPr algn="ctr">
              <a:lnSpc>
                <a:spcPts val="2940"/>
              </a:lnSpc>
              <a:spcBef>
                <a:spcPct val="0"/>
              </a:spcBef>
            </a:pPr>
            <a:r>
              <a:rPr lang="en-US" sz="2100" spc="4" dirty="0" smtClean="0">
                <a:solidFill>
                  <a:srgbClr val="FFFFFF"/>
                </a:solidFill>
                <a:latin typeface="Poppins"/>
                <a:ea typeface="Poppins"/>
                <a:cs typeface="Poppins"/>
                <a:sym typeface="Poppins"/>
              </a:rPr>
              <a:t>.</a:t>
            </a:r>
            <a:endParaRPr lang="en-US" sz="2100" spc="4" dirty="0">
              <a:solidFill>
                <a:srgbClr val="FFFFFF"/>
              </a:solidFill>
              <a:latin typeface="Poppins"/>
              <a:ea typeface="Poppins"/>
              <a:cs typeface="Poppins"/>
              <a:sym typeface="Poppins"/>
            </a:endParaRPr>
          </a:p>
        </p:txBody>
      </p:sp>
      <p:sp>
        <p:nvSpPr>
          <p:cNvPr id="16" name="TextBox 16"/>
          <p:cNvSpPr txBox="1"/>
          <p:nvPr/>
        </p:nvSpPr>
        <p:spPr>
          <a:xfrm>
            <a:off x="3488382" y="2443490"/>
            <a:ext cx="11311235" cy="3308598"/>
          </a:xfrm>
          <a:prstGeom prst="rect">
            <a:avLst/>
          </a:prstGeom>
        </p:spPr>
        <p:txBody>
          <a:bodyPr lIns="0" tIns="0" rIns="0" bIns="0" rtlCol="0" anchor="t">
            <a:spAutoFit/>
          </a:bodyPr>
          <a:lstStyle/>
          <a:p>
            <a:pPr algn="ctr">
              <a:lnSpc>
                <a:spcPts val="8596"/>
              </a:lnSpc>
            </a:pPr>
            <a:r>
              <a:rPr lang="en-US" sz="7675" b="1" spc="15" dirty="0">
                <a:solidFill>
                  <a:srgbClr val="FFFFFF"/>
                </a:solidFill>
                <a:latin typeface="Poppins Bold"/>
                <a:ea typeface="Poppins Bold"/>
                <a:cs typeface="Poppins Bold"/>
                <a:sym typeface="Poppins Bold"/>
              </a:rPr>
              <a:t>Why Insider Threat Detection Matters</a:t>
            </a:r>
          </a:p>
          <a:p>
            <a:pPr marL="0" lvl="0" indent="0" algn="ctr">
              <a:lnSpc>
                <a:spcPts val="8596"/>
              </a:lnSpc>
            </a:pPr>
            <a:endParaRPr lang="en-US" sz="7675" b="1" spc="15" dirty="0">
              <a:solidFill>
                <a:srgbClr val="FFFFFF"/>
              </a:solidFill>
              <a:latin typeface="Poppins Bold"/>
              <a:ea typeface="Poppins Bold"/>
              <a:cs typeface="Poppins Bold"/>
              <a:sym typeface="Poppins Bold"/>
            </a:endParaRPr>
          </a:p>
        </p:txBody>
      </p:sp>
      <p:sp>
        <p:nvSpPr>
          <p:cNvPr id="17" name="Freeform 17"/>
          <p:cNvSpPr/>
          <p:nvPr/>
        </p:nvSpPr>
        <p:spPr>
          <a:xfrm flipV="1">
            <a:off x="-3980830" y="4161652"/>
            <a:ext cx="5466522" cy="4114800"/>
          </a:xfrm>
          <a:custGeom>
            <a:avLst/>
            <a:gdLst/>
            <a:ahLst/>
            <a:cxnLst/>
            <a:rect l="l" t="t" r="r" b="b"/>
            <a:pathLst>
              <a:path w="5466522" h="4114800">
                <a:moveTo>
                  <a:pt x="0" y="4114800"/>
                </a:moveTo>
                <a:lnTo>
                  <a:pt x="5466521" y="4114800"/>
                </a:lnTo>
                <a:lnTo>
                  <a:pt x="5466521" y="0"/>
                </a:lnTo>
                <a:lnTo>
                  <a:pt x="0" y="0"/>
                </a:lnTo>
                <a:lnTo>
                  <a:pt x="0" y="411480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8" name="Group 18"/>
          <p:cNvGrpSpPr/>
          <p:nvPr/>
        </p:nvGrpSpPr>
        <p:grpSpPr>
          <a:xfrm>
            <a:off x="16474657" y="8484388"/>
            <a:ext cx="925952" cy="919347"/>
            <a:chOff x="0" y="0"/>
            <a:chExt cx="289003" cy="286941"/>
          </a:xfrm>
        </p:grpSpPr>
        <p:sp>
          <p:nvSpPr>
            <p:cNvPr id="19" name="Freeform 19"/>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20" name="TextBox 20"/>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5400000">
            <a:off x="16791711" y="8731122"/>
            <a:ext cx="315151" cy="425879"/>
          </a:xfrm>
          <a:custGeom>
            <a:avLst/>
            <a:gdLst/>
            <a:ahLst/>
            <a:cxnLst/>
            <a:rect l="l" t="t" r="r" b="b"/>
            <a:pathLst>
              <a:path w="315151" h="425879">
                <a:moveTo>
                  <a:pt x="0" y="0"/>
                </a:moveTo>
                <a:lnTo>
                  <a:pt x="315151" y="0"/>
                </a:lnTo>
                <a:lnTo>
                  <a:pt x="315151" y="425879"/>
                </a:lnTo>
                <a:lnTo>
                  <a:pt x="0" y="42587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sp>
        <p:nvSpPr>
          <p:cNvPr id="5" name="Freeform 5"/>
          <p:cNvSpPr/>
          <p:nvPr/>
        </p:nvSpPr>
        <p:spPr>
          <a:xfrm>
            <a:off x="-9958993" y="1506427"/>
            <a:ext cx="14188966" cy="8229600"/>
          </a:xfrm>
          <a:custGeom>
            <a:avLst/>
            <a:gdLst/>
            <a:ahLst/>
            <a:cxnLst/>
            <a:rect l="l" t="t" r="r" b="b"/>
            <a:pathLst>
              <a:path w="14188966" h="8229600">
                <a:moveTo>
                  <a:pt x="0" y="0"/>
                </a:moveTo>
                <a:lnTo>
                  <a:pt x="14188965" y="0"/>
                </a:lnTo>
                <a:lnTo>
                  <a:pt x="14188965" y="8229600"/>
                </a:lnTo>
                <a:lnTo>
                  <a:pt x="0" y="8229600"/>
                </a:lnTo>
                <a:lnTo>
                  <a:pt x="0" y="0"/>
                </a:lnTo>
                <a:close/>
              </a:path>
            </a:pathLst>
          </a:custGeom>
          <a:blipFill>
            <a:blip r:embed="rId2"/>
            <a:stretch>
              <a:fillRect/>
            </a:stretch>
          </a:blipFill>
        </p:spPr>
      </p:sp>
      <p:sp>
        <p:nvSpPr>
          <p:cNvPr id="6" name="Freeform 6"/>
          <p:cNvSpPr/>
          <p:nvPr/>
        </p:nvSpPr>
        <p:spPr>
          <a:xfrm>
            <a:off x="13421058" y="1729367"/>
            <a:ext cx="14188966" cy="8229600"/>
          </a:xfrm>
          <a:custGeom>
            <a:avLst/>
            <a:gdLst/>
            <a:ahLst/>
            <a:cxnLst/>
            <a:rect l="l" t="t" r="r" b="b"/>
            <a:pathLst>
              <a:path w="14188966" h="8229600">
                <a:moveTo>
                  <a:pt x="0" y="0"/>
                </a:moveTo>
                <a:lnTo>
                  <a:pt x="14188966" y="0"/>
                </a:lnTo>
                <a:lnTo>
                  <a:pt x="14188966" y="8229600"/>
                </a:lnTo>
                <a:lnTo>
                  <a:pt x="0" y="8229600"/>
                </a:lnTo>
                <a:lnTo>
                  <a:pt x="0" y="0"/>
                </a:lnTo>
                <a:close/>
              </a:path>
            </a:pathLst>
          </a:custGeom>
          <a:blipFill>
            <a:blip r:embed="rId2"/>
            <a:stretch>
              <a:fillRect/>
            </a:stretch>
          </a:blipFill>
        </p:spPr>
      </p:sp>
      <p:grpSp>
        <p:nvGrpSpPr>
          <p:cNvPr id="7" name="Group 7"/>
          <p:cNvGrpSpPr/>
          <p:nvPr/>
        </p:nvGrpSpPr>
        <p:grpSpPr>
          <a:xfrm>
            <a:off x="0" y="6907345"/>
            <a:ext cx="18288000" cy="3379655"/>
            <a:chOff x="0" y="0"/>
            <a:chExt cx="4816593" cy="890115"/>
          </a:xfrm>
        </p:grpSpPr>
        <p:sp>
          <p:nvSpPr>
            <p:cNvPr id="8" name="Freeform 8"/>
            <p:cNvSpPr/>
            <p:nvPr/>
          </p:nvSpPr>
          <p:spPr>
            <a:xfrm>
              <a:off x="0" y="0"/>
              <a:ext cx="4816592" cy="890115"/>
            </a:xfrm>
            <a:custGeom>
              <a:avLst/>
              <a:gdLst/>
              <a:ahLst/>
              <a:cxnLst/>
              <a:rect l="l" t="t" r="r" b="b"/>
              <a:pathLst>
                <a:path w="4816592" h="890115">
                  <a:moveTo>
                    <a:pt x="0" y="0"/>
                  </a:moveTo>
                  <a:lnTo>
                    <a:pt x="4816592" y="0"/>
                  </a:lnTo>
                  <a:lnTo>
                    <a:pt x="4816592" y="890115"/>
                  </a:lnTo>
                  <a:lnTo>
                    <a:pt x="0" y="890115"/>
                  </a:lnTo>
                  <a:close/>
                </a:path>
              </a:pathLst>
            </a:custGeom>
            <a:solidFill>
              <a:srgbClr val="000000"/>
            </a:solidFill>
          </p:spPr>
        </p:sp>
        <p:sp>
          <p:nvSpPr>
            <p:cNvPr id="9" name="TextBox 9"/>
            <p:cNvSpPr txBox="1"/>
            <p:nvPr/>
          </p:nvSpPr>
          <p:spPr>
            <a:xfrm>
              <a:off x="0" y="-57150"/>
              <a:ext cx="4816593" cy="947265"/>
            </a:xfrm>
            <a:prstGeom prst="rect">
              <a:avLst/>
            </a:prstGeom>
          </p:spPr>
          <p:txBody>
            <a:bodyPr lIns="50800" tIns="50800" rIns="50800" bIns="50800" rtlCol="0" anchor="ctr"/>
            <a:lstStyle/>
            <a:p>
              <a:pPr algn="ctr">
                <a:lnSpc>
                  <a:spcPts val="2871"/>
                </a:lnSpc>
              </a:pPr>
              <a:endParaRPr/>
            </a:p>
          </p:txBody>
        </p:sp>
      </p:grpSp>
      <p:grpSp>
        <p:nvGrpSpPr>
          <p:cNvPr id="10" name="Group 10"/>
          <p:cNvGrpSpPr/>
          <p:nvPr/>
        </p:nvGrpSpPr>
        <p:grpSpPr>
          <a:xfrm>
            <a:off x="2558649" y="5621227"/>
            <a:ext cx="13170701" cy="3404585"/>
            <a:chOff x="0" y="0"/>
            <a:chExt cx="3468827" cy="896681"/>
          </a:xfrm>
        </p:grpSpPr>
        <p:sp>
          <p:nvSpPr>
            <p:cNvPr id="11" name="Freeform 11"/>
            <p:cNvSpPr/>
            <p:nvPr/>
          </p:nvSpPr>
          <p:spPr>
            <a:xfrm>
              <a:off x="0" y="0"/>
              <a:ext cx="3468827" cy="896681"/>
            </a:xfrm>
            <a:custGeom>
              <a:avLst/>
              <a:gdLst/>
              <a:ahLst/>
              <a:cxnLst/>
              <a:rect l="l" t="t" r="r" b="b"/>
              <a:pathLst>
                <a:path w="3468827" h="896681">
                  <a:moveTo>
                    <a:pt x="18810" y="0"/>
                  </a:moveTo>
                  <a:lnTo>
                    <a:pt x="3450017" y="0"/>
                  </a:lnTo>
                  <a:cubicBezTo>
                    <a:pt x="3460405" y="0"/>
                    <a:pt x="3468827" y="8422"/>
                    <a:pt x="3468827" y="18810"/>
                  </a:cubicBezTo>
                  <a:lnTo>
                    <a:pt x="3468827" y="877871"/>
                  </a:lnTo>
                  <a:cubicBezTo>
                    <a:pt x="3468827" y="888259"/>
                    <a:pt x="3460405" y="896681"/>
                    <a:pt x="3450017" y="896681"/>
                  </a:cubicBezTo>
                  <a:lnTo>
                    <a:pt x="18810" y="896681"/>
                  </a:lnTo>
                  <a:cubicBezTo>
                    <a:pt x="8422" y="896681"/>
                    <a:pt x="0" y="888259"/>
                    <a:pt x="0" y="877871"/>
                  </a:cubicBezTo>
                  <a:lnTo>
                    <a:pt x="0" y="18810"/>
                  </a:lnTo>
                  <a:cubicBezTo>
                    <a:pt x="0" y="8422"/>
                    <a:pt x="8422" y="0"/>
                    <a:pt x="18810" y="0"/>
                  </a:cubicBezTo>
                  <a:close/>
                </a:path>
              </a:pathLst>
            </a:custGeom>
            <a:gradFill rotWithShape="1">
              <a:gsLst>
                <a:gs pos="0">
                  <a:srgbClr val="1100D6">
                    <a:alpha val="100000"/>
                  </a:srgbClr>
                </a:gs>
                <a:gs pos="100000">
                  <a:srgbClr val="E000F4">
                    <a:alpha val="100000"/>
                  </a:srgbClr>
                </a:gs>
              </a:gsLst>
              <a:path path="circle">
                <a:fillToRect r="100000" b="100000"/>
              </a:path>
              <a:tileRect l="-100000" t="-100000"/>
            </a:gradFill>
            <a:ln cap="rnd">
              <a:noFill/>
              <a:prstDash val="solid"/>
              <a:round/>
            </a:ln>
          </p:spPr>
        </p:sp>
        <p:sp>
          <p:nvSpPr>
            <p:cNvPr id="12" name="TextBox 12"/>
            <p:cNvSpPr txBox="1"/>
            <p:nvPr/>
          </p:nvSpPr>
          <p:spPr>
            <a:xfrm>
              <a:off x="0" y="-57150"/>
              <a:ext cx="3468827" cy="953831"/>
            </a:xfrm>
            <a:prstGeom prst="rect">
              <a:avLst/>
            </a:prstGeom>
          </p:spPr>
          <p:txBody>
            <a:bodyPr lIns="50800" tIns="50800" rIns="50800" bIns="50800" rtlCol="0" anchor="ctr"/>
            <a:lstStyle/>
            <a:p>
              <a:pPr algn="ctr">
                <a:lnSpc>
                  <a:spcPts val="2871"/>
                </a:lnSpc>
              </a:pPr>
              <a:endParaRPr/>
            </a:p>
          </p:txBody>
        </p:sp>
      </p:grpSp>
      <p:sp>
        <p:nvSpPr>
          <p:cNvPr id="17" name="TextBox 17"/>
          <p:cNvSpPr txBox="1"/>
          <p:nvPr/>
        </p:nvSpPr>
        <p:spPr>
          <a:xfrm>
            <a:off x="15730249" y="701300"/>
            <a:ext cx="1421291" cy="341055"/>
          </a:xfrm>
          <a:prstGeom prst="rect">
            <a:avLst/>
          </a:prstGeom>
        </p:spPr>
        <p:txBody>
          <a:bodyPr lIns="0" tIns="0" rIns="0" bIns="0" rtlCol="0" anchor="t">
            <a:spAutoFit/>
          </a:bodyPr>
          <a:lstStyle/>
          <a:p>
            <a:pPr algn="ctr">
              <a:lnSpc>
                <a:spcPts val="2799"/>
              </a:lnSpc>
              <a:spcBef>
                <a:spcPct val="0"/>
              </a:spcBef>
            </a:pPr>
            <a:r>
              <a:rPr lang="en-US" sz="1999" b="1" spc="3" dirty="0" smtClean="0">
                <a:solidFill>
                  <a:srgbClr val="FFFFFF"/>
                </a:solidFill>
                <a:latin typeface="Poppins Bold"/>
                <a:ea typeface="Poppins Bold"/>
                <a:cs typeface="Poppins Bold"/>
                <a:sym typeface="Poppins Bold"/>
              </a:rPr>
              <a:t>P</a:t>
            </a:r>
            <a:endParaRPr lang="en-US" sz="1999" b="1" spc="3" dirty="0">
              <a:solidFill>
                <a:srgbClr val="FFFFFF"/>
              </a:solidFill>
              <a:latin typeface="Poppins Bold"/>
              <a:ea typeface="Poppins Bold"/>
              <a:cs typeface="Poppins Bold"/>
              <a:sym typeface="Poppins Bold"/>
            </a:endParaRPr>
          </a:p>
        </p:txBody>
      </p:sp>
      <p:sp>
        <p:nvSpPr>
          <p:cNvPr id="19" name="TextBox 19"/>
          <p:cNvSpPr txBox="1"/>
          <p:nvPr/>
        </p:nvSpPr>
        <p:spPr>
          <a:xfrm>
            <a:off x="3488382" y="2364226"/>
            <a:ext cx="11311235" cy="2564805"/>
          </a:xfrm>
          <a:prstGeom prst="rect">
            <a:avLst/>
          </a:prstGeom>
        </p:spPr>
        <p:txBody>
          <a:bodyPr lIns="0" tIns="0" rIns="0" bIns="0" rtlCol="0" anchor="t">
            <a:spAutoFit/>
          </a:bodyPr>
          <a:lstStyle/>
          <a:p>
            <a:pPr marL="0" lvl="0" indent="0" algn="ctr">
              <a:lnSpc>
                <a:spcPts val="9968"/>
              </a:lnSpc>
            </a:pPr>
            <a:r>
              <a:rPr lang="en-US" sz="8900" b="1" spc="17" dirty="0" smtClean="0">
                <a:solidFill>
                  <a:srgbClr val="FFFFFF"/>
                </a:solidFill>
                <a:latin typeface="Poppins Bold"/>
                <a:ea typeface="Poppins Bold"/>
                <a:cs typeface="Poppins Bold"/>
                <a:sym typeface="Poppins Bold"/>
              </a:rPr>
              <a:t>Insider Threat Landscape</a:t>
            </a:r>
            <a:endParaRPr lang="en-US" sz="8900" b="1" spc="17" dirty="0">
              <a:solidFill>
                <a:srgbClr val="FFFFFF"/>
              </a:solidFill>
              <a:latin typeface="Poppins Bold"/>
              <a:ea typeface="Poppins Bold"/>
              <a:cs typeface="Poppins Bold"/>
              <a:sym typeface="Poppins Bold"/>
            </a:endParaRPr>
          </a:p>
        </p:txBody>
      </p:sp>
      <p:sp>
        <p:nvSpPr>
          <p:cNvPr id="20" name="TextBox 20"/>
          <p:cNvSpPr txBox="1"/>
          <p:nvPr/>
        </p:nvSpPr>
        <p:spPr>
          <a:xfrm>
            <a:off x="4229972" y="6550090"/>
            <a:ext cx="9828056" cy="2585708"/>
          </a:xfrm>
          <a:prstGeom prst="rect">
            <a:avLst/>
          </a:prstGeom>
        </p:spPr>
        <p:txBody>
          <a:bodyPr lIns="0" tIns="0" rIns="0" bIns="0" rtlCol="0" anchor="t">
            <a:spAutoFit/>
          </a:bodyPr>
          <a:lstStyle/>
          <a:p>
            <a:pPr algn="ctr">
              <a:lnSpc>
                <a:spcPts val="2940"/>
              </a:lnSpc>
              <a:spcBef>
                <a:spcPct val="0"/>
              </a:spcBef>
            </a:pPr>
            <a:r>
              <a:rPr lang="en-US" sz="2100" spc="4" dirty="0">
                <a:solidFill>
                  <a:srgbClr val="FFFFFF"/>
                </a:solidFill>
                <a:latin typeface="Poppins"/>
                <a:ea typeface="Poppins"/>
                <a:cs typeface="Poppins"/>
                <a:sym typeface="Poppins"/>
              </a:rPr>
              <a:t>Traditional threats like phishing and </a:t>
            </a:r>
            <a:r>
              <a:rPr lang="en-US" sz="2100" spc="4" dirty="0" err="1">
                <a:solidFill>
                  <a:srgbClr val="FFFFFF"/>
                </a:solidFill>
                <a:latin typeface="Poppins"/>
                <a:ea typeface="Poppins"/>
                <a:cs typeface="Poppins"/>
                <a:sym typeface="Poppins"/>
              </a:rPr>
              <a:t>ransomware</a:t>
            </a:r>
            <a:r>
              <a:rPr lang="en-US" sz="2100" spc="4" dirty="0">
                <a:solidFill>
                  <a:srgbClr val="FFFFFF"/>
                </a:solidFill>
                <a:latin typeface="Poppins"/>
                <a:ea typeface="Poppins"/>
                <a:cs typeface="Poppins"/>
                <a:sym typeface="Poppins"/>
              </a:rPr>
              <a:t> are well-known, but insider threats are invisible since they mimic normal behavior.
Detecting abnormal logins, mass downloads, or misuse of privileges is crucial. Hackers exploit vulnerabilities in software, systems, and human behavior. Understanding these threats is the first step in building effective defenses.</a:t>
            </a:r>
          </a:p>
          <a:p>
            <a:pPr algn="ctr">
              <a:lnSpc>
                <a:spcPts val="2940"/>
              </a:lnSpc>
              <a:spcBef>
                <a:spcPct val="0"/>
              </a:spcBef>
            </a:pPr>
            <a:endParaRPr lang="en-US" sz="2100" spc="4" dirty="0">
              <a:solidFill>
                <a:srgbClr val="FFFFFF"/>
              </a:solidFill>
              <a:latin typeface="Poppins"/>
              <a:ea typeface="Poppins"/>
              <a:cs typeface="Poppins"/>
              <a:sym typeface="Poppins"/>
            </a:endParaRPr>
          </a:p>
        </p:txBody>
      </p:sp>
      <p:grpSp>
        <p:nvGrpSpPr>
          <p:cNvPr id="21" name="Group 21"/>
          <p:cNvGrpSpPr/>
          <p:nvPr/>
        </p:nvGrpSpPr>
        <p:grpSpPr>
          <a:xfrm>
            <a:off x="16474657" y="8484388"/>
            <a:ext cx="925952" cy="919347"/>
            <a:chOff x="0" y="0"/>
            <a:chExt cx="289003" cy="286941"/>
          </a:xfrm>
        </p:grpSpPr>
        <p:sp>
          <p:nvSpPr>
            <p:cNvPr id="22" name="Freeform 22"/>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23" name="TextBox 23"/>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5400000">
            <a:off x="16791711" y="8731122"/>
            <a:ext cx="315151" cy="425879"/>
          </a:xfrm>
          <a:custGeom>
            <a:avLst/>
            <a:gdLst/>
            <a:ahLst/>
            <a:cxnLst/>
            <a:rect l="l" t="t" r="r" b="b"/>
            <a:pathLst>
              <a:path w="315151" h="425879">
                <a:moveTo>
                  <a:pt x="0" y="0"/>
                </a:moveTo>
                <a:lnTo>
                  <a:pt x="315151" y="0"/>
                </a:lnTo>
                <a:lnTo>
                  <a:pt x="315151" y="425879"/>
                </a:lnTo>
                <a:lnTo>
                  <a:pt x="0" y="4258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39163">
            <a:off x="14327603" y="971550"/>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sp>
        <p:nvSpPr>
          <p:cNvPr id="3" name="Freeform 3"/>
          <p:cNvSpPr/>
          <p:nvPr/>
        </p:nvSpPr>
        <p:spPr>
          <a:xfrm rot="6153133">
            <a:off x="-3460367" y="679963"/>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grpSp>
        <p:nvGrpSpPr>
          <p:cNvPr id="7" name="Group 7"/>
          <p:cNvGrpSpPr/>
          <p:nvPr/>
        </p:nvGrpSpPr>
        <p:grpSpPr>
          <a:xfrm>
            <a:off x="1226057" y="5520168"/>
            <a:ext cx="4641935" cy="3652407"/>
            <a:chOff x="0" y="0"/>
            <a:chExt cx="1222567" cy="961951"/>
          </a:xfrm>
        </p:grpSpPr>
        <p:sp>
          <p:nvSpPr>
            <p:cNvPr id="8" name="Freeform 8"/>
            <p:cNvSpPr/>
            <p:nvPr/>
          </p:nvSpPr>
          <p:spPr>
            <a:xfrm>
              <a:off x="0" y="0"/>
              <a:ext cx="1222567" cy="961951"/>
            </a:xfrm>
            <a:custGeom>
              <a:avLst/>
              <a:gdLst/>
              <a:ahLst/>
              <a:cxnLst/>
              <a:rect l="l" t="t" r="r" b="b"/>
              <a:pathLst>
                <a:path w="1222567" h="961951">
                  <a:moveTo>
                    <a:pt x="58374" y="0"/>
                  </a:moveTo>
                  <a:lnTo>
                    <a:pt x="1164193" y="0"/>
                  </a:lnTo>
                  <a:cubicBezTo>
                    <a:pt x="1179675" y="0"/>
                    <a:pt x="1194523" y="6150"/>
                    <a:pt x="1205470" y="17097"/>
                  </a:cubicBezTo>
                  <a:cubicBezTo>
                    <a:pt x="1216417" y="28044"/>
                    <a:pt x="1222567" y="42892"/>
                    <a:pt x="1222567" y="58374"/>
                  </a:cubicBezTo>
                  <a:lnTo>
                    <a:pt x="1222567" y="903577"/>
                  </a:lnTo>
                  <a:cubicBezTo>
                    <a:pt x="1222567" y="935816"/>
                    <a:pt x="1196432" y="961951"/>
                    <a:pt x="1164193" y="961951"/>
                  </a:cubicBezTo>
                  <a:lnTo>
                    <a:pt x="58374" y="961951"/>
                  </a:lnTo>
                  <a:cubicBezTo>
                    <a:pt x="42892" y="961951"/>
                    <a:pt x="28044" y="955801"/>
                    <a:pt x="17097" y="944853"/>
                  </a:cubicBezTo>
                  <a:cubicBezTo>
                    <a:pt x="6150" y="933906"/>
                    <a:pt x="0" y="919059"/>
                    <a:pt x="0" y="903577"/>
                  </a:cubicBezTo>
                  <a:lnTo>
                    <a:pt x="0" y="58374"/>
                  </a:lnTo>
                  <a:cubicBezTo>
                    <a:pt x="0" y="42892"/>
                    <a:pt x="6150" y="28044"/>
                    <a:pt x="17097" y="17097"/>
                  </a:cubicBezTo>
                  <a:cubicBezTo>
                    <a:pt x="28044" y="6150"/>
                    <a:pt x="42892" y="0"/>
                    <a:pt x="58374" y="0"/>
                  </a:cubicBezTo>
                  <a:close/>
                </a:path>
              </a:pathLst>
            </a:custGeom>
            <a:gradFill rotWithShape="1">
              <a:gsLst>
                <a:gs pos="0">
                  <a:srgbClr val="1100D6">
                    <a:alpha val="100000"/>
                  </a:srgbClr>
                </a:gs>
                <a:gs pos="100000">
                  <a:srgbClr val="E000F4">
                    <a:alpha val="100000"/>
                  </a:srgbClr>
                </a:gs>
              </a:gsLst>
              <a:path path="circle">
                <a:fillToRect r="100000" b="100000"/>
              </a:path>
              <a:tileRect l="-100000" t="-100000"/>
            </a:gradFill>
            <a:ln cap="rnd">
              <a:noFill/>
              <a:prstDash val="solid"/>
              <a:round/>
            </a:ln>
          </p:spPr>
        </p:sp>
        <p:sp>
          <p:nvSpPr>
            <p:cNvPr id="9" name="TextBox 9"/>
            <p:cNvSpPr txBox="1"/>
            <p:nvPr/>
          </p:nvSpPr>
          <p:spPr>
            <a:xfrm>
              <a:off x="0" y="-57150"/>
              <a:ext cx="1222567" cy="1019101"/>
            </a:xfrm>
            <a:prstGeom prst="rect">
              <a:avLst/>
            </a:prstGeom>
          </p:spPr>
          <p:txBody>
            <a:bodyPr lIns="50800" tIns="50800" rIns="50800" bIns="50800" rtlCol="0" anchor="ctr"/>
            <a:lstStyle/>
            <a:p>
              <a:pPr algn="ctr">
                <a:lnSpc>
                  <a:spcPts val="2871"/>
                </a:lnSpc>
              </a:pPr>
              <a:endParaRPr/>
            </a:p>
          </p:txBody>
        </p:sp>
      </p:grpSp>
      <p:grpSp>
        <p:nvGrpSpPr>
          <p:cNvPr id="10" name="Group 10"/>
          <p:cNvGrpSpPr/>
          <p:nvPr/>
        </p:nvGrpSpPr>
        <p:grpSpPr>
          <a:xfrm>
            <a:off x="6823032" y="5520168"/>
            <a:ext cx="4641935" cy="3652407"/>
            <a:chOff x="0" y="0"/>
            <a:chExt cx="1222567" cy="961951"/>
          </a:xfrm>
        </p:grpSpPr>
        <p:sp>
          <p:nvSpPr>
            <p:cNvPr id="11" name="Freeform 11"/>
            <p:cNvSpPr/>
            <p:nvPr/>
          </p:nvSpPr>
          <p:spPr>
            <a:xfrm>
              <a:off x="0" y="0"/>
              <a:ext cx="1222567" cy="961951"/>
            </a:xfrm>
            <a:custGeom>
              <a:avLst/>
              <a:gdLst/>
              <a:ahLst/>
              <a:cxnLst/>
              <a:rect l="l" t="t" r="r" b="b"/>
              <a:pathLst>
                <a:path w="1222567" h="961951">
                  <a:moveTo>
                    <a:pt x="58374" y="0"/>
                  </a:moveTo>
                  <a:lnTo>
                    <a:pt x="1164193" y="0"/>
                  </a:lnTo>
                  <a:cubicBezTo>
                    <a:pt x="1179675" y="0"/>
                    <a:pt x="1194523" y="6150"/>
                    <a:pt x="1205470" y="17097"/>
                  </a:cubicBezTo>
                  <a:cubicBezTo>
                    <a:pt x="1216417" y="28044"/>
                    <a:pt x="1222567" y="42892"/>
                    <a:pt x="1222567" y="58374"/>
                  </a:cubicBezTo>
                  <a:lnTo>
                    <a:pt x="1222567" y="903577"/>
                  </a:lnTo>
                  <a:cubicBezTo>
                    <a:pt x="1222567" y="935816"/>
                    <a:pt x="1196432" y="961951"/>
                    <a:pt x="1164193" y="961951"/>
                  </a:cubicBezTo>
                  <a:lnTo>
                    <a:pt x="58374" y="961951"/>
                  </a:lnTo>
                  <a:cubicBezTo>
                    <a:pt x="42892" y="961951"/>
                    <a:pt x="28044" y="955801"/>
                    <a:pt x="17097" y="944853"/>
                  </a:cubicBezTo>
                  <a:cubicBezTo>
                    <a:pt x="6150" y="933906"/>
                    <a:pt x="0" y="919059"/>
                    <a:pt x="0" y="903577"/>
                  </a:cubicBezTo>
                  <a:lnTo>
                    <a:pt x="0" y="58374"/>
                  </a:lnTo>
                  <a:cubicBezTo>
                    <a:pt x="0" y="42892"/>
                    <a:pt x="6150" y="28044"/>
                    <a:pt x="17097" y="17097"/>
                  </a:cubicBezTo>
                  <a:cubicBezTo>
                    <a:pt x="28044" y="6150"/>
                    <a:pt x="42892" y="0"/>
                    <a:pt x="58374" y="0"/>
                  </a:cubicBezTo>
                  <a:close/>
                </a:path>
              </a:pathLst>
            </a:custGeom>
            <a:gradFill rotWithShape="1">
              <a:gsLst>
                <a:gs pos="0">
                  <a:srgbClr val="1100D6">
                    <a:alpha val="100000"/>
                  </a:srgbClr>
                </a:gs>
                <a:gs pos="100000">
                  <a:srgbClr val="E000F4">
                    <a:alpha val="100000"/>
                  </a:srgbClr>
                </a:gs>
              </a:gsLst>
              <a:path path="circle">
                <a:fillToRect r="100000" b="100000"/>
              </a:path>
              <a:tileRect l="-100000" t="-100000"/>
            </a:gradFill>
            <a:ln cap="rnd">
              <a:noFill/>
              <a:prstDash val="solid"/>
              <a:round/>
            </a:ln>
          </p:spPr>
        </p:sp>
        <p:sp>
          <p:nvSpPr>
            <p:cNvPr id="12" name="TextBox 12"/>
            <p:cNvSpPr txBox="1"/>
            <p:nvPr/>
          </p:nvSpPr>
          <p:spPr>
            <a:xfrm>
              <a:off x="0" y="-57150"/>
              <a:ext cx="1222567" cy="1019101"/>
            </a:xfrm>
            <a:prstGeom prst="rect">
              <a:avLst/>
            </a:prstGeom>
          </p:spPr>
          <p:txBody>
            <a:bodyPr lIns="50800" tIns="50800" rIns="50800" bIns="50800" rtlCol="0" anchor="ctr"/>
            <a:lstStyle/>
            <a:p>
              <a:pPr algn="ctr">
                <a:lnSpc>
                  <a:spcPts val="2871"/>
                </a:lnSpc>
              </a:pPr>
              <a:endParaRPr/>
            </a:p>
          </p:txBody>
        </p:sp>
      </p:grpSp>
      <p:grpSp>
        <p:nvGrpSpPr>
          <p:cNvPr id="13" name="Group 13"/>
          <p:cNvGrpSpPr/>
          <p:nvPr/>
        </p:nvGrpSpPr>
        <p:grpSpPr>
          <a:xfrm>
            <a:off x="12420008" y="5520168"/>
            <a:ext cx="4641935" cy="3652407"/>
            <a:chOff x="0" y="0"/>
            <a:chExt cx="1222567" cy="961951"/>
          </a:xfrm>
        </p:grpSpPr>
        <p:sp>
          <p:nvSpPr>
            <p:cNvPr id="14" name="Freeform 14"/>
            <p:cNvSpPr/>
            <p:nvPr/>
          </p:nvSpPr>
          <p:spPr>
            <a:xfrm>
              <a:off x="0" y="0"/>
              <a:ext cx="1222567" cy="961951"/>
            </a:xfrm>
            <a:custGeom>
              <a:avLst/>
              <a:gdLst/>
              <a:ahLst/>
              <a:cxnLst/>
              <a:rect l="l" t="t" r="r" b="b"/>
              <a:pathLst>
                <a:path w="1222567" h="961951">
                  <a:moveTo>
                    <a:pt x="58374" y="0"/>
                  </a:moveTo>
                  <a:lnTo>
                    <a:pt x="1164193" y="0"/>
                  </a:lnTo>
                  <a:cubicBezTo>
                    <a:pt x="1179675" y="0"/>
                    <a:pt x="1194523" y="6150"/>
                    <a:pt x="1205470" y="17097"/>
                  </a:cubicBezTo>
                  <a:cubicBezTo>
                    <a:pt x="1216417" y="28044"/>
                    <a:pt x="1222567" y="42892"/>
                    <a:pt x="1222567" y="58374"/>
                  </a:cubicBezTo>
                  <a:lnTo>
                    <a:pt x="1222567" y="903577"/>
                  </a:lnTo>
                  <a:cubicBezTo>
                    <a:pt x="1222567" y="935816"/>
                    <a:pt x="1196432" y="961951"/>
                    <a:pt x="1164193" y="961951"/>
                  </a:cubicBezTo>
                  <a:lnTo>
                    <a:pt x="58374" y="961951"/>
                  </a:lnTo>
                  <a:cubicBezTo>
                    <a:pt x="42892" y="961951"/>
                    <a:pt x="28044" y="955801"/>
                    <a:pt x="17097" y="944853"/>
                  </a:cubicBezTo>
                  <a:cubicBezTo>
                    <a:pt x="6150" y="933906"/>
                    <a:pt x="0" y="919059"/>
                    <a:pt x="0" y="903577"/>
                  </a:cubicBezTo>
                  <a:lnTo>
                    <a:pt x="0" y="58374"/>
                  </a:lnTo>
                  <a:cubicBezTo>
                    <a:pt x="0" y="42892"/>
                    <a:pt x="6150" y="28044"/>
                    <a:pt x="17097" y="17097"/>
                  </a:cubicBezTo>
                  <a:cubicBezTo>
                    <a:pt x="28044" y="6150"/>
                    <a:pt x="42892" y="0"/>
                    <a:pt x="58374" y="0"/>
                  </a:cubicBezTo>
                  <a:close/>
                </a:path>
              </a:pathLst>
            </a:custGeom>
            <a:gradFill rotWithShape="1">
              <a:gsLst>
                <a:gs pos="0">
                  <a:srgbClr val="1100D6">
                    <a:alpha val="100000"/>
                  </a:srgbClr>
                </a:gs>
                <a:gs pos="100000">
                  <a:srgbClr val="E000F4">
                    <a:alpha val="100000"/>
                  </a:srgbClr>
                </a:gs>
              </a:gsLst>
              <a:path path="circle">
                <a:fillToRect r="100000" b="100000"/>
              </a:path>
              <a:tileRect l="-100000" t="-100000"/>
            </a:gradFill>
            <a:ln cap="rnd">
              <a:noFill/>
              <a:prstDash val="solid"/>
              <a:round/>
            </a:ln>
          </p:spPr>
        </p:sp>
        <p:sp>
          <p:nvSpPr>
            <p:cNvPr id="15" name="TextBox 15"/>
            <p:cNvSpPr txBox="1"/>
            <p:nvPr/>
          </p:nvSpPr>
          <p:spPr>
            <a:xfrm>
              <a:off x="0" y="-57150"/>
              <a:ext cx="1222567" cy="1019101"/>
            </a:xfrm>
            <a:prstGeom prst="rect">
              <a:avLst/>
            </a:prstGeom>
          </p:spPr>
          <p:txBody>
            <a:bodyPr lIns="50800" tIns="50800" rIns="50800" bIns="50800" rtlCol="0" anchor="ctr"/>
            <a:lstStyle/>
            <a:p>
              <a:pPr algn="ctr">
                <a:lnSpc>
                  <a:spcPts val="2871"/>
                </a:lnSpc>
              </a:pPr>
              <a:endParaRPr/>
            </a:p>
          </p:txBody>
        </p:sp>
      </p:grpSp>
      <p:grpSp>
        <p:nvGrpSpPr>
          <p:cNvPr id="16" name="Group 16"/>
          <p:cNvGrpSpPr/>
          <p:nvPr/>
        </p:nvGrpSpPr>
        <p:grpSpPr>
          <a:xfrm>
            <a:off x="13750968" y="4794763"/>
            <a:ext cx="2105440" cy="21054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ln w="66675" cap="sq">
              <a:gradFill>
                <a:gsLst>
                  <a:gs pos="0">
                    <a:srgbClr val="1100D6">
                      <a:alpha val="100000"/>
                    </a:srgbClr>
                  </a:gs>
                  <a:gs pos="100000">
                    <a:srgbClr val="E000F4">
                      <a:alpha val="100000"/>
                    </a:srgbClr>
                  </a:gs>
                </a:gsLst>
                <a:path path="circle">
                  <a:fillToRect r="100000" b="100000"/>
                </a:path>
                <a:tileRect l="-100000" t="-100000"/>
              </a:gradFill>
              <a:prstDash val="solid"/>
              <a:miter/>
            </a:ln>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19" name="Freeform 19"/>
          <p:cNvSpPr/>
          <p:nvPr/>
        </p:nvSpPr>
        <p:spPr>
          <a:xfrm>
            <a:off x="14067299" y="5194805"/>
            <a:ext cx="1464637" cy="1305358"/>
          </a:xfrm>
          <a:custGeom>
            <a:avLst/>
            <a:gdLst/>
            <a:ahLst/>
            <a:cxnLst/>
            <a:rect l="l" t="t" r="r" b="b"/>
            <a:pathLst>
              <a:path w="1464637" h="1305358">
                <a:moveTo>
                  <a:pt x="0" y="0"/>
                </a:moveTo>
                <a:lnTo>
                  <a:pt x="1464637" y="0"/>
                </a:lnTo>
                <a:lnTo>
                  <a:pt x="1464637" y="1305358"/>
                </a:lnTo>
                <a:lnTo>
                  <a:pt x="0" y="1305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0" name="Group 20"/>
          <p:cNvGrpSpPr/>
          <p:nvPr/>
        </p:nvGrpSpPr>
        <p:grpSpPr>
          <a:xfrm>
            <a:off x="8091280" y="4794763"/>
            <a:ext cx="2105440" cy="21054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ln w="66675" cap="sq">
              <a:gradFill>
                <a:gsLst>
                  <a:gs pos="0">
                    <a:srgbClr val="1100D6">
                      <a:alpha val="100000"/>
                    </a:srgbClr>
                  </a:gs>
                  <a:gs pos="100000">
                    <a:srgbClr val="E000F4">
                      <a:alpha val="100000"/>
                    </a:srgbClr>
                  </a:gs>
                </a:gsLst>
                <a:path path="circle">
                  <a:fillToRect r="100000" b="100000"/>
                </a:path>
                <a:tileRect l="-100000" t="-100000"/>
              </a:gradFill>
              <a:prstDash val="solid"/>
              <a:miter/>
            </a:ln>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23" name="Freeform 23"/>
          <p:cNvSpPr/>
          <p:nvPr/>
        </p:nvSpPr>
        <p:spPr>
          <a:xfrm>
            <a:off x="8498993" y="5303259"/>
            <a:ext cx="1290014" cy="1088449"/>
          </a:xfrm>
          <a:custGeom>
            <a:avLst/>
            <a:gdLst/>
            <a:ahLst/>
            <a:cxnLst/>
            <a:rect l="l" t="t" r="r" b="b"/>
            <a:pathLst>
              <a:path w="1290014" h="1088449">
                <a:moveTo>
                  <a:pt x="0" y="0"/>
                </a:moveTo>
                <a:lnTo>
                  <a:pt x="1290014" y="0"/>
                </a:lnTo>
                <a:lnTo>
                  <a:pt x="1290014" y="1088449"/>
                </a:lnTo>
                <a:lnTo>
                  <a:pt x="0" y="10884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24" name="Group 24"/>
          <p:cNvGrpSpPr/>
          <p:nvPr/>
        </p:nvGrpSpPr>
        <p:grpSpPr>
          <a:xfrm>
            <a:off x="2435662" y="4794763"/>
            <a:ext cx="2105440" cy="21054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ln w="66675" cap="sq">
              <a:gradFill>
                <a:gsLst>
                  <a:gs pos="0">
                    <a:srgbClr val="1100D6">
                      <a:alpha val="100000"/>
                    </a:srgbClr>
                  </a:gs>
                  <a:gs pos="100000">
                    <a:srgbClr val="E000F4">
                      <a:alpha val="100000"/>
                    </a:srgbClr>
                  </a:gs>
                </a:gsLst>
                <a:path path="circle">
                  <a:fillToRect r="100000" b="100000"/>
                </a:path>
                <a:tileRect l="-100000" t="-100000"/>
              </a:gra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27" name="Freeform 27"/>
          <p:cNvSpPr/>
          <p:nvPr/>
        </p:nvSpPr>
        <p:spPr>
          <a:xfrm>
            <a:off x="2727249" y="5086350"/>
            <a:ext cx="1522267" cy="1522267"/>
          </a:xfrm>
          <a:custGeom>
            <a:avLst/>
            <a:gdLst/>
            <a:ahLst/>
            <a:cxnLst/>
            <a:rect l="l" t="t" r="r" b="b"/>
            <a:pathLst>
              <a:path w="1522267" h="1522267">
                <a:moveTo>
                  <a:pt x="0" y="0"/>
                </a:moveTo>
                <a:lnTo>
                  <a:pt x="1522267" y="0"/>
                </a:lnTo>
                <a:lnTo>
                  <a:pt x="1522267" y="1522267"/>
                </a:lnTo>
                <a:lnTo>
                  <a:pt x="0" y="152226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4" name="TextBox 34"/>
          <p:cNvSpPr txBox="1"/>
          <p:nvPr/>
        </p:nvSpPr>
        <p:spPr>
          <a:xfrm>
            <a:off x="3488382" y="2121171"/>
            <a:ext cx="11311235" cy="1102866"/>
          </a:xfrm>
          <a:prstGeom prst="rect">
            <a:avLst/>
          </a:prstGeom>
        </p:spPr>
        <p:txBody>
          <a:bodyPr lIns="0" tIns="0" rIns="0" bIns="0" rtlCol="0" anchor="t">
            <a:spAutoFit/>
          </a:bodyPr>
          <a:lstStyle/>
          <a:p>
            <a:pPr marL="0" lvl="0" indent="0" algn="ctr">
              <a:lnSpc>
                <a:spcPts val="8596"/>
              </a:lnSpc>
            </a:pPr>
            <a:r>
              <a:rPr lang="en-US" sz="7675" b="1" spc="15" dirty="0" smtClean="0">
                <a:solidFill>
                  <a:srgbClr val="FFFFFF"/>
                </a:solidFill>
                <a:latin typeface="Poppins Bold"/>
                <a:ea typeface="Poppins Bold"/>
                <a:cs typeface="Poppins Bold"/>
                <a:sym typeface="Poppins Bold"/>
              </a:rPr>
              <a:t>Key UBA </a:t>
            </a:r>
            <a:r>
              <a:rPr lang="en-US" sz="7675" b="1" spc="15" dirty="0">
                <a:solidFill>
                  <a:srgbClr val="FFFFFF"/>
                </a:solidFill>
                <a:latin typeface="Poppins Bold"/>
                <a:ea typeface="Poppins Bold"/>
                <a:cs typeface="Poppins Bold"/>
                <a:sym typeface="Poppins Bold"/>
              </a:rPr>
              <a:t>Principles</a:t>
            </a:r>
          </a:p>
        </p:txBody>
      </p:sp>
      <p:sp>
        <p:nvSpPr>
          <p:cNvPr id="35" name="TextBox 35"/>
          <p:cNvSpPr txBox="1"/>
          <p:nvPr/>
        </p:nvSpPr>
        <p:spPr>
          <a:xfrm>
            <a:off x="2005871" y="7225405"/>
            <a:ext cx="3556729" cy="1115690"/>
          </a:xfrm>
          <a:prstGeom prst="rect">
            <a:avLst/>
          </a:prstGeom>
        </p:spPr>
        <p:txBody>
          <a:bodyPr wrap="square" lIns="0" tIns="0" rIns="0" bIns="0" rtlCol="0" anchor="t">
            <a:spAutoFit/>
          </a:bodyPr>
          <a:lstStyle/>
          <a:p>
            <a:pPr algn="ctr">
              <a:lnSpc>
                <a:spcPts val="2940"/>
              </a:lnSpc>
              <a:spcBef>
                <a:spcPct val="0"/>
              </a:spcBef>
            </a:pPr>
            <a:r>
              <a:rPr lang="en-US" sz="1900" b="1" spc="4" dirty="0">
                <a:solidFill>
                  <a:srgbClr val="FFFFFF"/>
                </a:solidFill>
                <a:latin typeface="Poppins Bold"/>
                <a:ea typeface="Poppins Bold"/>
                <a:cs typeface="Poppins Bold"/>
                <a:sym typeface="Poppins Bold"/>
              </a:rPr>
              <a:t>Confidentiality</a:t>
            </a:r>
            <a:r>
              <a:rPr lang="en-US" sz="1900" b="1" spc="4" dirty="0" smtClean="0">
                <a:solidFill>
                  <a:srgbClr val="FFFFFF"/>
                </a:solidFill>
                <a:latin typeface="Poppins Bold"/>
                <a:ea typeface="Poppins Bold"/>
                <a:cs typeface="Poppins Bold"/>
                <a:sym typeface="Poppins Bold"/>
              </a:rPr>
              <a:t>: Prevent </a:t>
            </a:r>
            <a:r>
              <a:rPr lang="en-US" sz="1900" b="1" spc="4" dirty="0">
                <a:solidFill>
                  <a:srgbClr val="FFFFFF"/>
                </a:solidFill>
                <a:latin typeface="Poppins Bold"/>
                <a:ea typeface="Poppins Bold"/>
                <a:cs typeface="Poppins Bold"/>
                <a:sym typeface="Poppins Bold"/>
              </a:rPr>
              <a:t>unauthorized file exfiltration</a:t>
            </a:r>
          </a:p>
          <a:p>
            <a:pPr algn="ctr">
              <a:lnSpc>
                <a:spcPts val="2940"/>
              </a:lnSpc>
              <a:spcBef>
                <a:spcPct val="0"/>
              </a:spcBef>
            </a:pPr>
            <a:endParaRPr lang="en-US" sz="2100" b="1" spc="4" dirty="0">
              <a:solidFill>
                <a:srgbClr val="FFFFFF"/>
              </a:solidFill>
              <a:latin typeface="Poppins Bold"/>
              <a:ea typeface="Poppins Bold"/>
              <a:cs typeface="Poppins Bold"/>
              <a:sym typeface="Poppins Bold"/>
            </a:endParaRPr>
          </a:p>
        </p:txBody>
      </p:sp>
      <p:sp>
        <p:nvSpPr>
          <p:cNvPr id="36" name="TextBox 36"/>
          <p:cNvSpPr txBox="1"/>
          <p:nvPr/>
        </p:nvSpPr>
        <p:spPr>
          <a:xfrm>
            <a:off x="1859871" y="7762614"/>
            <a:ext cx="3257024" cy="1174296"/>
          </a:xfrm>
          <a:prstGeom prst="rect">
            <a:avLst/>
          </a:prstGeom>
        </p:spPr>
        <p:txBody>
          <a:bodyPr lIns="0" tIns="0" rIns="0" bIns="0" rtlCol="0" anchor="t">
            <a:spAutoFit/>
          </a:bodyPr>
          <a:lstStyle/>
          <a:p>
            <a:pPr algn="ctr">
              <a:lnSpc>
                <a:spcPts val="2318"/>
              </a:lnSpc>
            </a:pPr>
            <a:endParaRPr lang="en-US" sz="1900" spc="3" dirty="0" smtClean="0">
              <a:solidFill>
                <a:srgbClr val="FFFFFF"/>
              </a:solidFill>
              <a:latin typeface="Poppins"/>
              <a:ea typeface="Poppins"/>
              <a:cs typeface="Poppins"/>
              <a:sym typeface="Poppins"/>
            </a:endParaRPr>
          </a:p>
          <a:p>
            <a:pPr algn="ctr">
              <a:lnSpc>
                <a:spcPts val="2318"/>
              </a:lnSpc>
            </a:pPr>
            <a:r>
              <a:rPr lang="en-US" sz="1900" spc="3" dirty="0" smtClean="0">
                <a:solidFill>
                  <a:srgbClr val="FFFFFF"/>
                </a:solidFill>
                <a:latin typeface="Poppins"/>
                <a:ea typeface="Poppins"/>
                <a:cs typeface="Poppins"/>
                <a:sym typeface="Poppins"/>
              </a:rPr>
              <a:t>Ensuring </a:t>
            </a:r>
            <a:r>
              <a:rPr lang="en-US" sz="1900" spc="3" dirty="0">
                <a:solidFill>
                  <a:srgbClr val="FFFFFF"/>
                </a:solidFill>
                <a:latin typeface="Poppins"/>
                <a:ea typeface="Poppins"/>
                <a:cs typeface="Poppins"/>
                <a:sym typeface="Poppins"/>
              </a:rPr>
              <a:t>sensitive information is accessible only to authorized users.</a:t>
            </a:r>
          </a:p>
        </p:txBody>
      </p:sp>
      <p:sp>
        <p:nvSpPr>
          <p:cNvPr id="37" name="TextBox 37"/>
          <p:cNvSpPr txBox="1"/>
          <p:nvPr/>
        </p:nvSpPr>
        <p:spPr>
          <a:xfrm>
            <a:off x="6823032" y="7039456"/>
            <a:ext cx="4641935" cy="3347070"/>
          </a:xfrm>
          <a:prstGeom prst="rect">
            <a:avLst/>
          </a:prstGeom>
        </p:spPr>
        <p:txBody>
          <a:bodyPr wrap="square" lIns="0" tIns="0" rIns="0" bIns="0" rtlCol="0" anchor="t">
            <a:spAutoFit/>
          </a:bodyPr>
          <a:lstStyle/>
          <a:p>
            <a:pPr algn="ctr">
              <a:lnSpc>
                <a:spcPts val="2940"/>
              </a:lnSpc>
              <a:spcBef>
                <a:spcPct val="0"/>
              </a:spcBef>
            </a:pPr>
            <a:r>
              <a:rPr lang="en-US" sz="1900" b="1" spc="4" dirty="0" smtClean="0">
                <a:solidFill>
                  <a:srgbClr val="FFFFFF"/>
                </a:solidFill>
                <a:latin typeface="Poppins Bold"/>
                <a:ea typeface="Poppins Bold"/>
                <a:cs typeface="Poppins Bold"/>
                <a:sym typeface="Poppins Bold"/>
              </a:rPr>
              <a:t>Integrity</a:t>
            </a:r>
            <a:r>
              <a:rPr lang="en-US" sz="1900" b="1" spc="4" dirty="0">
                <a:solidFill>
                  <a:srgbClr val="FFFFFF"/>
                </a:solidFill>
                <a:latin typeface="Poppins Bold"/>
                <a:ea typeface="Poppins Bold"/>
                <a:cs typeface="Poppins Bold"/>
                <a:sym typeface="Poppins Bold"/>
              </a:rPr>
              <a:t>: Detect suspicious modifications or </a:t>
            </a:r>
            <a:r>
              <a:rPr lang="en-US" sz="1900" b="1" spc="4" dirty="0" smtClean="0">
                <a:solidFill>
                  <a:srgbClr val="FFFFFF"/>
                </a:solidFill>
                <a:latin typeface="Poppins Bold"/>
                <a:ea typeface="Poppins Bold"/>
                <a:cs typeface="Poppins Bold"/>
                <a:sym typeface="Poppins Bold"/>
              </a:rPr>
              <a:t>misuse</a:t>
            </a:r>
          </a:p>
          <a:p>
            <a:pPr algn="ctr">
              <a:lnSpc>
                <a:spcPts val="2940"/>
              </a:lnSpc>
              <a:spcBef>
                <a:spcPct val="0"/>
              </a:spcBef>
            </a:pPr>
            <a:endParaRPr lang="en-US" sz="1900" b="1" spc="4" dirty="0" smtClean="0">
              <a:solidFill>
                <a:srgbClr val="FFFFFF"/>
              </a:solidFill>
              <a:latin typeface="Poppins Bold"/>
              <a:ea typeface="Poppins Bold"/>
              <a:cs typeface="Poppins Bold"/>
              <a:sym typeface="Poppins Bold"/>
            </a:endParaRPr>
          </a:p>
          <a:p>
            <a:pPr algn="ctr">
              <a:lnSpc>
                <a:spcPts val="2940"/>
              </a:lnSpc>
              <a:spcBef>
                <a:spcPct val="0"/>
              </a:spcBef>
            </a:pPr>
            <a:endParaRPr lang="en-US" sz="1900" b="1" spc="4" dirty="0" smtClean="0">
              <a:solidFill>
                <a:srgbClr val="FFFFFF"/>
              </a:solidFill>
              <a:latin typeface="Poppins Bold"/>
              <a:ea typeface="Poppins Bold"/>
              <a:cs typeface="Poppins Bold"/>
              <a:sym typeface="Poppins Bold"/>
            </a:endParaRPr>
          </a:p>
          <a:p>
            <a:pPr algn="ctr">
              <a:lnSpc>
                <a:spcPts val="2940"/>
              </a:lnSpc>
              <a:spcBef>
                <a:spcPct val="0"/>
              </a:spcBef>
            </a:pPr>
            <a:endParaRPr lang="en-US" sz="1900" b="1" spc="4" dirty="0" smtClean="0">
              <a:solidFill>
                <a:srgbClr val="FFFFFF"/>
              </a:solidFill>
              <a:latin typeface="Poppins Bold"/>
              <a:ea typeface="Poppins Bold"/>
              <a:cs typeface="Poppins Bold"/>
              <a:sym typeface="Poppins Bold"/>
            </a:endParaRPr>
          </a:p>
          <a:p>
            <a:pPr algn="ctr">
              <a:lnSpc>
                <a:spcPts val="2940"/>
              </a:lnSpc>
              <a:spcBef>
                <a:spcPct val="0"/>
              </a:spcBef>
            </a:pPr>
            <a:endParaRPr lang="en-US" b="1" spc="4" dirty="0" smtClean="0">
              <a:solidFill>
                <a:srgbClr val="FFFFFF"/>
              </a:solidFill>
              <a:latin typeface="Poppins Bold"/>
              <a:ea typeface="Poppins Bold"/>
              <a:cs typeface="Poppins Bold"/>
              <a:sym typeface="Poppins Bold"/>
            </a:endParaRPr>
          </a:p>
          <a:p>
            <a:pPr algn="ctr">
              <a:lnSpc>
                <a:spcPts val="2940"/>
              </a:lnSpc>
              <a:spcBef>
                <a:spcPct val="0"/>
              </a:spcBef>
            </a:pPr>
            <a:endParaRPr lang="en-US" b="1" spc="4" dirty="0" smtClean="0">
              <a:solidFill>
                <a:srgbClr val="FFFFFF"/>
              </a:solidFill>
              <a:latin typeface="Poppins Bold"/>
              <a:ea typeface="Poppins Bold"/>
              <a:cs typeface="Poppins Bold"/>
              <a:sym typeface="Poppins Bold"/>
            </a:endParaRPr>
          </a:p>
          <a:p>
            <a:pPr algn="ctr">
              <a:lnSpc>
                <a:spcPts val="2940"/>
              </a:lnSpc>
              <a:spcBef>
                <a:spcPct val="0"/>
              </a:spcBef>
            </a:pPr>
            <a:endParaRPr lang="en-US" b="1" spc="4" dirty="0">
              <a:solidFill>
                <a:srgbClr val="FFFFFF"/>
              </a:solidFill>
              <a:latin typeface="Poppins Bold"/>
              <a:ea typeface="Poppins Bold"/>
              <a:cs typeface="Poppins Bold"/>
              <a:sym typeface="Poppins Bold"/>
            </a:endParaRPr>
          </a:p>
          <a:p>
            <a:pPr algn="ctr">
              <a:lnSpc>
                <a:spcPts val="2940"/>
              </a:lnSpc>
              <a:spcBef>
                <a:spcPct val="0"/>
              </a:spcBef>
            </a:pPr>
            <a:endParaRPr lang="en-US" sz="2100" b="1" spc="4" dirty="0">
              <a:solidFill>
                <a:srgbClr val="FFFFFF"/>
              </a:solidFill>
              <a:latin typeface="Poppins Bold"/>
              <a:ea typeface="Poppins Bold"/>
              <a:cs typeface="Poppins Bold"/>
              <a:sym typeface="Poppins Bold"/>
            </a:endParaRPr>
          </a:p>
        </p:txBody>
      </p:sp>
      <p:sp>
        <p:nvSpPr>
          <p:cNvPr id="38" name="TextBox 38"/>
          <p:cNvSpPr txBox="1"/>
          <p:nvPr/>
        </p:nvSpPr>
        <p:spPr>
          <a:xfrm>
            <a:off x="7331853" y="7762614"/>
            <a:ext cx="3624294" cy="879343"/>
          </a:xfrm>
          <a:prstGeom prst="rect">
            <a:avLst/>
          </a:prstGeom>
        </p:spPr>
        <p:txBody>
          <a:bodyPr lIns="0" tIns="0" rIns="0" bIns="0" rtlCol="0" anchor="t">
            <a:spAutoFit/>
          </a:bodyPr>
          <a:lstStyle/>
          <a:p>
            <a:pPr algn="ctr">
              <a:lnSpc>
                <a:spcPts val="2318"/>
              </a:lnSpc>
            </a:pPr>
            <a:r>
              <a:rPr lang="en-US" sz="1900" spc="3" dirty="0" smtClean="0">
                <a:solidFill>
                  <a:srgbClr val="FFFFFF"/>
                </a:solidFill>
                <a:latin typeface="Poppins"/>
                <a:ea typeface="Poppins"/>
                <a:cs typeface="Poppins"/>
                <a:sym typeface="Poppins"/>
              </a:rPr>
              <a:t>Maintaining </a:t>
            </a:r>
            <a:r>
              <a:rPr lang="en-US" sz="1900" spc="3" dirty="0">
                <a:solidFill>
                  <a:srgbClr val="FFFFFF"/>
                </a:solidFill>
                <a:latin typeface="Poppins"/>
                <a:ea typeface="Poppins"/>
                <a:cs typeface="Poppins"/>
                <a:sym typeface="Poppins"/>
              </a:rPr>
              <a:t>data accuracy and preventing unauthorized modifications.</a:t>
            </a:r>
          </a:p>
        </p:txBody>
      </p:sp>
      <p:sp>
        <p:nvSpPr>
          <p:cNvPr id="39" name="TextBox 39"/>
          <p:cNvSpPr txBox="1"/>
          <p:nvPr/>
        </p:nvSpPr>
        <p:spPr>
          <a:xfrm>
            <a:off x="12645475" y="6914566"/>
            <a:ext cx="4191000" cy="743793"/>
          </a:xfrm>
          <a:prstGeom prst="rect">
            <a:avLst/>
          </a:prstGeom>
        </p:spPr>
        <p:txBody>
          <a:bodyPr wrap="square" lIns="0" tIns="0" rIns="0" bIns="0" rtlCol="0" anchor="t">
            <a:spAutoFit/>
          </a:bodyPr>
          <a:lstStyle/>
          <a:p>
            <a:pPr algn="ctr">
              <a:lnSpc>
                <a:spcPts val="2940"/>
              </a:lnSpc>
              <a:spcBef>
                <a:spcPct val="0"/>
              </a:spcBef>
            </a:pPr>
            <a:r>
              <a:rPr lang="en-US" sz="1900" b="1" spc="4" dirty="0">
                <a:solidFill>
                  <a:srgbClr val="FFFFFF"/>
                </a:solidFill>
                <a:latin typeface="Poppins Bold"/>
                <a:ea typeface="Poppins Bold"/>
                <a:cs typeface="Poppins Bold"/>
                <a:sym typeface="Poppins Bold"/>
              </a:rPr>
              <a:t>Availability</a:t>
            </a:r>
            <a:r>
              <a:rPr lang="en-US" sz="1900" b="1" spc="4" dirty="0">
                <a:solidFill>
                  <a:srgbClr val="FFFFFF"/>
                </a:solidFill>
                <a:latin typeface="Poppins Bold"/>
                <a:ea typeface="Poppins Bold"/>
                <a:cs typeface="Poppins Bold"/>
                <a:sym typeface="Poppins Bold"/>
              </a:rPr>
              <a:t>: Maintain service uptime against insider sabotage </a:t>
            </a:r>
            <a:endParaRPr lang="en-US" sz="1900" b="1" spc="4" dirty="0">
              <a:solidFill>
                <a:srgbClr val="FFFFFF"/>
              </a:solidFill>
              <a:latin typeface="Poppins Bold"/>
              <a:ea typeface="Poppins Bold"/>
              <a:cs typeface="Poppins Bold"/>
              <a:sym typeface="Poppins Bold"/>
            </a:endParaRPr>
          </a:p>
        </p:txBody>
      </p:sp>
      <p:sp>
        <p:nvSpPr>
          <p:cNvPr id="40" name="TextBox 40"/>
          <p:cNvSpPr txBox="1"/>
          <p:nvPr/>
        </p:nvSpPr>
        <p:spPr>
          <a:xfrm>
            <a:off x="12931818" y="7826432"/>
            <a:ext cx="3624294" cy="880999"/>
          </a:xfrm>
          <a:prstGeom prst="rect">
            <a:avLst/>
          </a:prstGeom>
        </p:spPr>
        <p:txBody>
          <a:bodyPr lIns="0" tIns="0" rIns="0" bIns="0" rtlCol="0" anchor="t">
            <a:spAutoFit/>
          </a:bodyPr>
          <a:lstStyle/>
          <a:p>
            <a:pPr algn="ctr">
              <a:lnSpc>
                <a:spcPts val="2318"/>
              </a:lnSpc>
            </a:pPr>
            <a:r>
              <a:rPr lang="en-US" sz="1900" spc="3">
                <a:solidFill>
                  <a:srgbClr val="FFFFFF"/>
                </a:solidFill>
                <a:latin typeface="Poppins"/>
                <a:ea typeface="Poppins"/>
                <a:cs typeface="Poppins"/>
                <a:sym typeface="Poppins"/>
              </a:rPr>
              <a:t>Guaranteeing that information and systems are accessible when needed.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481179" y="-440039"/>
            <a:ext cx="7992999" cy="8229600"/>
          </a:xfrm>
          <a:custGeom>
            <a:avLst/>
            <a:gdLst/>
            <a:ahLst/>
            <a:cxnLst/>
            <a:rect l="l" t="t" r="r" b="b"/>
            <a:pathLst>
              <a:path w="7992999" h="8229600">
                <a:moveTo>
                  <a:pt x="0" y="0"/>
                </a:moveTo>
                <a:lnTo>
                  <a:pt x="7992999" y="0"/>
                </a:lnTo>
                <a:lnTo>
                  <a:pt x="7992999" y="8229600"/>
                </a:lnTo>
                <a:lnTo>
                  <a:pt x="0" y="8229600"/>
                </a:lnTo>
                <a:lnTo>
                  <a:pt x="0" y="0"/>
                </a:lnTo>
                <a:close/>
              </a:path>
            </a:pathLst>
          </a:custGeom>
          <a:blipFill>
            <a:blip r:embed="rId2"/>
            <a:stretch>
              <a:fillRect/>
            </a:stretch>
          </a:blipFill>
        </p:spPr>
      </p:sp>
      <p:sp>
        <p:nvSpPr>
          <p:cNvPr id="6" name="Freeform 6"/>
          <p:cNvSpPr/>
          <p:nvPr/>
        </p:nvSpPr>
        <p:spPr>
          <a:xfrm>
            <a:off x="-4395648" y="1060075"/>
            <a:ext cx="7992999" cy="8229600"/>
          </a:xfrm>
          <a:custGeom>
            <a:avLst/>
            <a:gdLst/>
            <a:ahLst/>
            <a:cxnLst/>
            <a:rect l="l" t="t" r="r" b="b"/>
            <a:pathLst>
              <a:path w="7992999" h="8229600">
                <a:moveTo>
                  <a:pt x="0" y="0"/>
                </a:moveTo>
                <a:lnTo>
                  <a:pt x="7992999" y="0"/>
                </a:lnTo>
                <a:lnTo>
                  <a:pt x="7992999" y="8229600"/>
                </a:lnTo>
                <a:lnTo>
                  <a:pt x="0" y="8229600"/>
                </a:lnTo>
                <a:lnTo>
                  <a:pt x="0" y="0"/>
                </a:lnTo>
                <a:close/>
              </a:path>
            </a:pathLst>
          </a:custGeom>
          <a:blipFill>
            <a:blip r:embed="rId2"/>
            <a:stretch>
              <a:fillRect/>
            </a:stretch>
          </a:blipFill>
        </p:spPr>
      </p:sp>
      <p:grpSp>
        <p:nvGrpSpPr>
          <p:cNvPr id="7" name="Group 7"/>
          <p:cNvGrpSpPr/>
          <p:nvPr/>
        </p:nvGrpSpPr>
        <p:grpSpPr>
          <a:xfrm>
            <a:off x="1379782" y="2163712"/>
            <a:ext cx="15528437" cy="3938824"/>
            <a:chOff x="0" y="0"/>
            <a:chExt cx="2405761" cy="610227"/>
          </a:xfrm>
        </p:grpSpPr>
        <p:sp>
          <p:nvSpPr>
            <p:cNvPr id="8" name="Freeform 8"/>
            <p:cNvSpPr/>
            <p:nvPr/>
          </p:nvSpPr>
          <p:spPr>
            <a:xfrm>
              <a:off x="0" y="0"/>
              <a:ext cx="2405761" cy="610227"/>
            </a:xfrm>
            <a:custGeom>
              <a:avLst/>
              <a:gdLst/>
              <a:ahLst/>
              <a:cxnLst/>
              <a:rect l="l" t="t" r="r" b="b"/>
              <a:pathLst>
                <a:path w="2405761" h="610227">
                  <a:moveTo>
                    <a:pt x="15954" y="0"/>
                  </a:moveTo>
                  <a:lnTo>
                    <a:pt x="2389807" y="0"/>
                  </a:lnTo>
                  <a:cubicBezTo>
                    <a:pt x="2398618" y="0"/>
                    <a:pt x="2405761" y="7143"/>
                    <a:pt x="2405761" y="15954"/>
                  </a:cubicBezTo>
                  <a:lnTo>
                    <a:pt x="2405761" y="594273"/>
                  </a:lnTo>
                  <a:cubicBezTo>
                    <a:pt x="2405761" y="603084"/>
                    <a:pt x="2398618" y="610227"/>
                    <a:pt x="2389807" y="610227"/>
                  </a:cubicBezTo>
                  <a:lnTo>
                    <a:pt x="15954" y="610227"/>
                  </a:lnTo>
                  <a:cubicBezTo>
                    <a:pt x="7143" y="610227"/>
                    <a:pt x="0" y="603084"/>
                    <a:pt x="0" y="594273"/>
                  </a:cubicBezTo>
                  <a:lnTo>
                    <a:pt x="0" y="15954"/>
                  </a:lnTo>
                  <a:cubicBezTo>
                    <a:pt x="0" y="7143"/>
                    <a:pt x="7143" y="0"/>
                    <a:pt x="15954" y="0"/>
                  </a:cubicBezTo>
                  <a:close/>
                </a:path>
              </a:pathLst>
            </a:custGeom>
            <a:blipFill>
              <a:blip r:embed="rId3"/>
              <a:stretch>
                <a:fillRect t="-48560" b="-48560"/>
              </a:stretch>
            </a:blipFill>
            <a:ln w="114300" cap="rnd">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round/>
            </a:ln>
          </p:spPr>
        </p:sp>
      </p:grpSp>
      <p:grpSp>
        <p:nvGrpSpPr>
          <p:cNvPr id="9" name="Group 9"/>
          <p:cNvGrpSpPr/>
          <p:nvPr/>
        </p:nvGrpSpPr>
        <p:grpSpPr>
          <a:xfrm>
            <a:off x="16474657" y="8484388"/>
            <a:ext cx="925952" cy="919347"/>
            <a:chOff x="0" y="0"/>
            <a:chExt cx="289003" cy="286941"/>
          </a:xfrm>
        </p:grpSpPr>
        <p:sp>
          <p:nvSpPr>
            <p:cNvPr id="10" name="Freeform 10"/>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11" name="TextBox 11"/>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6791711" y="8731122"/>
            <a:ext cx="315151" cy="425879"/>
          </a:xfrm>
          <a:custGeom>
            <a:avLst/>
            <a:gdLst/>
            <a:ahLst/>
            <a:cxnLst/>
            <a:rect l="l" t="t" r="r" b="b"/>
            <a:pathLst>
              <a:path w="315151" h="425879">
                <a:moveTo>
                  <a:pt x="0" y="0"/>
                </a:moveTo>
                <a:lnTo>
                  <a:pt x="315151" y="0"/>
                </a:lnTo>
                <a:lnTo>
                  <a:pt x="315151" y="425879"/>
                </a:lnTo>
                <a:lnTo>
                  <a:pt x="0" y="4258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TextBox 17"/>
          <p:cNvSpPr txBox="1"/>
          <p:nvPr/>
        </p:nvSpPr>
        <p:spPr>
          <a:xfrm>
            <a:off x="15730249" y="701300"/>
            <a:ext cx="1421291" cy="341055"/>
          </a:xfrm>
          <a:prstGeom prst="rect">
            <a:avLst/>
          </a:prstGeom>
        </p:spPr>
        <p:txBody>
          <a:bodyPr lIns="0" tIns="0" rIns="0" bIns="0" rtlCol="0" anchor="t">
            <a:spAutoFit/>
          </a:bodyPr>
          <a:lstStyle/>
          <a:p>
            <a:pPr algn="ctr">
              <a:lnSpc>
                <a:spcPts val="2799"/>
              </a:lnSpc>
              <a:spcBef>
                <a:spcPct val="0"/>
              </a:spcBef>
            </a:pPr>
            <a:endParaRPr lang="en-US" sz="1999" b="1" spc="3" dirty="0">
              <a:solidFill>
                <a:srgbClr val="FFFFFF"/>
              </a:solidFill>
              <a:latin typeface="Poppins Bold"/>
              <a:ea typeface="Poppins Bold"/>
              <a:cs typeface="Poppins Bold"/>
              <a:sym typeface="Poppins Bold"/>
            </a:endParaRPr>
          </a:p>
        </p:txBody>
      </p:sp>
      <p:sp>
        <p:nvSpPr>
          <p:cNvPr id="19" name="TextBox 19"/>
          <p:cNvSpPr txBox="1"/>
          <p:nvPr/>
        </p:nvSpPr>
        <p:spPr>
          <a:xfrm>
            <a:off x="8763000" y="6525099"/>
            <a:ext cx="7094496" cy="2751651"/>
          </a:xfrm>
          <a:prstGeom prst="rect">
            <a:avLst/>
          </a:prstGeom>
        </p:spPr>
        <p:txBody>
          <a:bodyPr lIns="0" tIns="0" rIns="0" bIns="0" rtlCol="0" anchor="t">
            <a:spAutoFit/>
          </a:bodyPr>
          <a:lstStyle/>
          <a:p>
            <a:pPr algn="just">
              <a:lnSpc>
                <a:spcPts val="2660"/>
              </a:lnSpc>
              <a:spcBef>
                <a:spcPct val="0"/>
              </a:spcBef>
            </a:pPr>
            <a:r>
              <a:rPr lang="en-US" sz="1900" b="1" spc="3" dirty="0">
                <a:solidFill>
                  <a:srgbClr val="FFFFFF"/>
                </a:solidFill>
                <a:latin typeface="Poppins"/>
                <a:ea typeface="Poppins"/>
                <a:cs typeface="Poppins"/>
                <a:sym typeface="Poppins"/>
              </a:rPr>
              <a:t>Challenges include:
- Huge, complex logs analysts cannot monitor manually
- Too many false positives in alerts
- Lack of </a:t>
            </a:r>
            <a:r>
              <a:rPr lang="en-US" sz="1900" b="1" spc="3" dirty="0" err="1">
                <a:solidFill>
                  <a:srgbClr val="FFFFFF"/>
                </a:solidFill>
                <a:latin typeface="Poppins"/>
                <a:ea typeface="Poppins"/>
                <a:cs typeface="Poppins"/>
                <a:sym typeface="Poppins"/>
              </a:rPr>
              <a:t>explainability</a:t>
            </a:r>
            <a:r>
              <a:rPr lang="en-US" sz="1900" b="1" spc="3" dirty="0">
                <a:solidFill>
                  <a:srgbClr val="FFFFFF"/>
                </a:solidFill>
                <a:latin typeface="Poppins"/>
                <a:ea typeface="Poppins"/>
                <a:cs typeface="Poppins"/>
                <a:sym typeface="Poppins"/>
              </a:rPr>
              <a:t> in anomaly detection
- SOC teams overloaded with irrelevant alerts Additionally, human error remains a significant vulnerability. Addressing these challenges requires a holistic approach that combines advanced technology, strategic.</a:t>
            </a:r>
            <a:endParaRPr lang="en-US" sz="1900" b="1" spc="3" dirty="0">
              <a:solidFill>
                <a:srgbClr val="FFFFFF"/>
              </a:solidFill>
              <a:latin typeface="Poppins"/>
              <a:ea typeface="Poppins"/>
              <a:cs typeface="Poppins"/>
              <a:sym typeface="Poppins"/>
            </a:endParaRPr>
          </a:p>
        </p:txBody>
      </p:sp>
      <p:sp>
        <p:nvSpPr>
          <p:cNvPr id="20" name="TextBox 20"/>
          <p:cNvSpPr txBox="1"/>
          <p:nvPr/>
        </p:nvSpPr>
        <p:spPr>
          <a:xfrm>
            <a:off x="457200" y="6525099"/>
            <a:ext cx="7696200" cy="2539157"/>
          </a:xfrm>
          <a:prstGeom prst="rect">
            <a:avLst/>
          </a:prstGeom>
        </p:spPr>
        <p:txBody>
          <a:bodyPr wrap="square" lIns="0" tIns="0" rIns="0" bIns="0" rtlCol="0" anchor="t">
            <a:spAutoFit/>
          </a:bodyPr>
          <a:lstStyle/>
          <a:p>
            <a:pPr marL="0" lvl="0" indent="0" algn="just">
              <a:lnSpc>
                <a:spcPts val="6590"/>
              </a:lnSpc>
            </a:pPr>
            <a:r>
              <a:rPr lang="en-US" sz="6398" b="1" spc="12" dirty="0" smtClean="0">
                <a:solidFill>
                  <a:srgbClr val="FFFFFF"/>
                </a:solidFill>
                <a:latin typeface="Poppins Bold"/>
                <a:ea typeface="Poppins Bold"/>
                <a:cs typeface="Poppins Bold"/>
                <a:sym typeface="Poppins Bold"/>
              </a:rPr>
              <a:t> Challenges in Insider Threat Detection</a:t>
            </a:r>
            <a:endParaRPr lang="en-US" sz="6398" b="1" spc="12" dirty="0">
              <a:solidFill>
                <a:srgbClr val="FFFFFF"/>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35527">
            <a:off x="15157270" y="-1804063"/>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sp>
        <p:nvSpPr>
          <p:cNvPr id="6" name="Freeform 6"/>
          <p:cNvSpPr/>
          <p:nvPr/>
        </p:nvSpPr>
        <p:spPr>
          <a:xfrm rot="3108597">
            <a:off x="6012098" y="2748208"/>
            <a:ext cx="16230600" cy="5768626"/>
          </a:xfrm>
          <a:custGeom>
            <a:avLst/>
            <a:gdLst/>
            <a:ahLst/>
            <a:cxnLst/>
            <a:rect l="l" t="t" r="r" b="b"/>
            <a:pathLst>
              <a:path w="16230600" h="5768626">
                <a:moveTo>
                  <a:pt x="0" y="0"/>
                </a:moveTo>
                <a:lnTo>
                  <a:pt x="16230600" y="0"/>
                </a:lnTo>
                <a:lnTo>
                  <a:pt x="16230600" y="5768625"/>
                </a:lnTo>
                <a:lnTo>
                  <a:pt x="0" y="5768625"/>
                </a:lnTo>
                <a:lnTo>
                  <a:pt x="0" y="0"/>
                </a:lnTo>
                <a:close/>
              </a:path>
            </a:pathLst>
          </a:custGeom>
          <a:blipFill>
            <a:blip r:embed="rId3"/>
            <a:stretch>
              <a:fillRect/>
            </a:stretch>
          </a:blipFill>
        </p:spPr>
      </p:sp>
      <p:grpSp>
        <p:nvGrpSpPr>
          <p:cNvPr id="7" name="Group 7"/>
          <p:cNvGrpSpPr/>
          <p:nvPr/>
        </p:nvGrpSpPr>
        <p:grpSpPr>
          <a:xfrm>
            <a:off x="10741253" y="2310737"/>
            <a:ext cx="6216934" cy="6683536"/>
            <a:chOff x="0" y="0"/>
            <a:chExt cx="1637382" cy="1760273"/>
          </a:xfrm>
        </p:grpSpPr>
        <p:sp>
          <p:nvSpPr>
            <p:cNvPr id="8" name="Freeform 8"/>
            <p:cNvSpPr/>
            <p:nvPr/>
          </p:nvSpPr>
          <p:spPr>
            <a:xfrm>
              <a:off x="0" y="0"/>
              <a:ext cx="1637382" cy="1760273"/>
            </a:xfrm>
            <a:custGeom>
              <a:avLst/>
              <a:gdLst/>
              <a:ahLst/>
              <a:cxnLst/>
              <a:rect l="l" t="t" r="r" b="b"/>
              <a:pathLst>
                <a:path w="1637382" h="1760273">
                  <a:moveTo>
                    <a:pt x="66001" y="0"/>
                  </a:moveTo>
                  <a:lnTo>
                    <a:pt x="1571381" y="0"/>
                  </a:lnTo>
                  <a:cubicBezTo>
                    <a:pt x="1607832" y="0"/>
                    <a:pt x="1637382" y="29550"/>
                    <a:pt x="1637382" y="66001"/>
                  </a:cubicBezTo>
                  <a:lnTo>
                    <a:pt x="1637382" y="1694272"/>
                  </a:lnTo>
                  <a:cubicBezTo>
                    <a:pt x="1637382" y="1730723"/>
                    <a:pt x="1607832" y="1760273"/>
                    <a:pt x="1571381" y="1760273"/>
                  </a:cubicBezTo>
                  <a:lnTo>
                    <a:pt x="66001" y="1760273"/>
                  </a:lnTo>
                  <a:cubicBezTo>
                    <a:pt x="29550" y="1760273"/>
                    <a:pt x="0" y="1730723"/>
                    <a:pt x="0" y="1694272"/>
                  </a:cubicBezTo>
                  <a:lnTo>
                    <a:pt x="0" y="66001"/>
                  </a:lnTo>
                  <a:cubicBezTo>
                    <a:pt x="0" y="29550"/>
                    <a:pt x="29550" y="0"/>
                    <a:pt x="66001" y="0"/>
                  </a:cubicBezTo>
                  <a:close/>
                </a:path>
              </a:pathLst>
            </a:custGeom>
            <a:gradFill rotWithShape="1">
              <a:gsLst>
                <a:gs pos="0">
                  <a:srgbClr val="1100D6">
                    <a:alpha val="100000"/>
                  </a:srgbClr>
                </a:gs>
                <a:gs pos="100000">
                  <a:srgbClr val="E000F4">
                    <a:alpha val="100000"/>
                  </a:srgbClr>
                </a:gs>
              </a:gsLst>
              <a:path path="circle">
                <a:fillToRect r="100000" b="100000"/>
              </a:path>
              <a:tileRect l="-100000" t="-100000"/>
            </a:gradFill>
            <a:ln cap="rnd">
              <a:noFill/>
              <a:prstDash val="solid"/>
              <a:round/>
            </a:ln>
          </p:spPr>
        </p:sp>
        <p:sp>
          <p:nvSpPr>
            <p:cNvPr id="9" name="TextBox 9"/>
            <p:cNvSpPr txBox="1"/>
            <p:nvPr/>
          </p:nvSpPr>
          <p:spPr>
            <a:xfrm>
              <a:off x="0" y="-57150"/>
              <a:ext cx="1637382" cy="1817423"/>
            </a:xfrm>
            <a:prstGeom prst="rect">
              <a:avLst/>
            </a:prstGeom>
          </p:spPr>
          <p:txBody>
            <a:bodyPr lIns="50800" tIns="50800" rIns="50800" bIns="50800" rtlCol="0" anchor="ctr"/>
            <a:lstStyle/>
            <a:p>
              <a:pPr algn="ctr">
                <a:lnSpc>
                  <a:spcPts val="2871"/>
                </a:lnSpc>
              </a:pPr>
              <a:endParaRPr/>
            </a:p>
          </p:txBody>
        </p:sp>
      </p:grpSp>
      <p:grpSp>
        <p:nvGrpSpPr>
          <p:cNvPr id="10" name="Group 10"/>
          <p:cNvGrpSpPr/>
          <p:nvPr/>
        </p:nvGrpSpPr>
        <p:grpSpPr>
          <a:xfrm>
            <a:off x="11226535" y="2698617"/>
            <a:ext cx="5246370" cy="4384578"/>
            <a:chOff x="0" y="0"/>
            <a:chExt cx="812800" cy="679286"/>
          </a:xfrm>
        </p:grpSpPr>
        <p:sp>
          <p:nvSpPr>
            <p:cNvPr id="11" name="Freeform 11"/>
            <p:cNvSpPr/>
            <p:nvPr/>
          </p:nvSpPr>
          <p:spPr>
            <a:xfrm>
              <a:off x="0" y="0"/>
              <a:ext cx="812800" cy="679286"/>
            </a:xfrm>
            <a:custGeom>
              <a:avLst/>
              <a:gdLst/>
              <a:ahLst/>
              <a:cxnLst/>
              <a:rect l="l" t="t" r="r" b="b"/>
              <a:pathLst>
                <a:path w="812800" h="679286">
                  <a:moveTo>
                    <a:pt x="78211" y="0"/>
                  </a:moveTo>
                  <a:lnTo>
                    <a:pt x="734589" y="0"/>
                  </a:lnTo>
                  <a:cubicBezTo>
                    <a:pt x="777784" y="0"/>
                    <a:pt x="812800" y="35016"/>
                    <a:pt x="812800" y="78211"/>
                  </a:cubicBezTo>
                  <a:lnTo>
                    <a:pt x="812800" y="601075"/>
                  </a:lnTo>
                  <a:cubicBezTo>
                    <a:pt x="812800" y="644270"/>
                    <a:pt x="777784" y="679286"/>
                    <a:pt x="734589" y="679286"/>
                  </a:cubicBezTo>
                  <a:lnTo>
                    <a:pt x="78211" y="679286"/>
                  </a:lnTo>
                  <a:cubicBezTo>
                    <a:pt x="35016" y="679286"/>
                    <a:pt x="0" y="644270"/>
                    <a:pt x="0" y="601075"/>
                  </a:cubicBezTo>
                  <a:lnTo>
                    <a:pt x="0" y="78211"/>
                  </a:lnTo>
                  <a:cubicBezTo>
                    <a:pt x="0" y="35016"/>
                    <a:pt x="35016" y="0"/>
                    <a:pt x="78211" y="0"/>
                  </a:cubicBezTo>
                  <a:close/>
                </a:path>
              </a:pathLst>
            </a:custGeom>
            <a:blipFill>
              <a:blip r:embed="rId4"/>
              <a:stretch>
                <a:fillRect l="-12955" r="-12955"/>
              </a:stretch>
            </a:blipFill>
          </p:spPr>
        </p:sp>
      </p:grpSp>
      <p:sp>
        <p:nvSpPr>
          <p:cNvPr id="12" name="TextBox 12"/>
          <p:cNvSpPr txBox="1"/>
          <p:nvPr/>
        </p:nvSpPr>
        <p:spPr>
          <a:xfrm>
            <a:off x="1676400" y="5829300"/>
            <a:ext cx="8290376" cy="3116238"/>
          </a:xfrm>
          <a:prstGeom prst="rect">
            <a:avLst/>
          </a:prstGeom>
        </p:spPr>
        <p:txBody>
          <a:bodyPr wrap="square" lIns="0" tIns="0" rIns="0" bIns="0" rtlCol="0" anchor="t">
            <a:spAutoFit/>
          </a:bodyPr>
          <a:lstStyle/>
          <a:p>
            <a:pPr algn="just">
              <a:lnSpc>
                <a:spcPts val="2660"/>
              </a:lnSpc>
              <a:spcBef>
                <a:spcPct val="0"/>
              </a:spcBef>
            </a:pPr>
            <a:r>
              <a:rPr lang="en-US" sz="1900" b="1" spc="3" dirty="0">
                <a:solidFill>
                  <a:srgbClr val="FFFFFF"/>
                </a:solidFill>
                <a:latin typeface="Poppins"/>
                <a:ea typeface="Poppins"/>
                <a:cs typeface="Poppins"/>
                <a:sym typeface="Poppins"/>
              </a:rPr>
              <a:t>We apply advanced techniques like:
- Isolation Forest &amp; </a:t>
            </a:r>
            <a:r>
              <a:rPr lang="en-US" sz="1900" b="1" spc="3" dirty="0" err="1">
                <a:solidFill>
                  <a:srgbClr val="FFFFFF"/>
                </a:solidFill>
                <a:latin typeface="Poppins"/>
                <a:ea typeface="Poppins"/>
                <a:cs typeface="Poppins"/>
                <a:sym typeface="Poppins"/>
              </a:rPr>
              <a:t>Autoencoders</a:t>
            </a:r>
            <a:r>
              <a:rPr lang="en-US" sz="1900" b="1" spc="3" dirty="0">
                <a:solidFill>
                  <a:srgbClr val="FFFFFF"/>
                </a:solidFill>
                <a:latin typeface="Poppins"/>
                <a:ea typeface="Poppins"/>
                <a:cs typeface="Poppins"/>
                <a:sym typeface="Poppins"/>
              </a:rPr>
              <a:t> for anomaly detection
- AI-powered alert explanations
- Peer group comparison
- Risk forecasting for proactive defense Artificial intelligence and machine learning enable real-time threat detection, while </a:t>
            </a:r>
            <a:r>
              <a:rPr lang="en-US" sz="1900" b="1" spc="3" dirty="0" err="1">
                <a:solidFill>
                  <a:srgbClr val="FFFFFF"/>
                </a:solidFill>
                <a:latin typeface="Poppins"/>
                <a:ea typeface="Poppins"/>
                <a:cs typeface="Poppins"/>
                <a:sym typeface="Poppins"/>
              </a:rPr>
              <a:t>blockchain</a:t>
            </a:r>
            <a:r>
              <a:rPr lang="en-US" sz="1900" b="1" spc="3" dirty="0">
                <a:solidFill>
                  <a:srgbClr val="FFFFFF"/>
                </a:solidFill>
                <a:latin typeface="Poppins"/>
                <a:ea typeface="Poppins"/>
                <a:cs typeface="Poppins"/>
                <a:sym typeface="Poppins"/>
              </a:rPr>
              <a:t> provides secure and transparent data management. Zero-trust architecture is redefining access control by ensuring that every user and device is continuously verified before gaining access</a:t>
            </a:r>
            <a:endParaRPr lang="en-US" sz="1900" b="1" spc="3" dirty="0">
              <a:solidFill>
                <a:srgbClr val="FFFFFF"/>
              </a:solidFill>
              <a:latin typeface="Poppins"/>
              <a:ea typeface="Poppins"/>
              <a:cs typeface="Poppins"/>
              <a:sym typeface="Poppins"/>
            </a:endParaRPr>
          </a:p>
        </p:txBody>
      </p:sp>
      <p:sp>
        <p:nvSpPr>
          <p:cNvPr id="13" name="TextBox 13"/>
          <p:cNvSpPr txBox="1"/>
          <p:nvPr/>
        </p:nvSpPr>
        <p:spPr>
          <a:xfrm>
            <a:off x="1569735" y="2504434"/>
            <a:ext cx="7680776" cy="3061800"/>
          </a:xfrm>
          <a:prstGeom prst="rect">
            <a:avLst/>
          </a:prstGeom>
        </p:spPr>
        <p:txBody>
          <a:bodyPr lIns="0" tIns="0" rIns="0" bIns="0" rtlCol="0" anchor="t">
            <a:spAutoFit/>
          </a:bodyPr>
          <a:lstStyle/>
          <a:p>
            <a:pPr algn="just">
              <a:lnSpc>
                <a:spcPts val="7910"/>
              </a:lnSpc>
            </a:pPr>
            <a:r>
              <a:rPr lang="en-US" sz="7680" b="1" spc="15" dirty="0">
                <a:solidFill>
                  <a:srgbClr val="FFFFFF"/>
                </a:solidFill>
                <a:latin typeface="Poppins Bold"/>
                <a:ea typeface="Poppins Bold"/>
                <a:cs typeface="Poppins Bold"/>
                <a:sym typeface="Poppins Bold"/>
              </a:rPr>
              <a:t>UBA-Driven Technologies</a:t>
            </a:r>
          </a:p>
          <a:p>
            <a:pPr marL="0" lvl="0" indent="0" algn="just">
              <a:lnSpc>
                <a:spcPts val="7910"/>
              </a:lnSpc>
            </a:pPr>
            <a:endParaRPr lang="en-US" sz="7680" b="1" spc="15" dirty="0">
              <a:solidFill>
                <a:srgbClr val="FFFFFF"/>
              </a:solidFill>
              <a:latin typeface="Poppins Bold"/>
              <a:ea typeface="Poppins Bold"/>
              <a:cs typeface="Poppins Bold"/>
              <a:sym typeface="Poppins Bold"/>
            </a:endParaRPr>
          </a:p>
        </p:txBody>
      </p:sp>
      <p:sp>
        <p:nvSpPr>
          <p:cNvPr id="14" name="Freeform 14"/>
          <p:cNvSpPr/>
          <p:nvPr/>
        </p:nvSpPr>
        <p:spPr>
          <a:xfrm rot="-1821221">
            <a:off x="-3252348" y="4879473"/>
            <a:ext cx="7056882" cy="8229600"/>
          </a:xfrm>
          <a:custGeom>
            <a:avLst/>
            <a:gdLst/>
            <a:ahLst/>
            <a:cxnLst/>
            <a:rect l="l" t="t" r="r" b="b"/>
            <a:pathLst>
              <a:path w="7056882" h="8229600">
                <a:moveTo>
                  <a:pt x="0" y="0"/>
                </a:moveTo>
                <a:lnTo>
                  <a:pt x="7056882" y="0"/>
                </a:lnTo>
                <a:lnTo>
                  <a:pt x="7056882" y="8229600"/>
                </a:lnTo>
                <a:lnTo>
                  <a:pt x="0" y="8229600"/>
                </a:lnTo>
                <a:lnTo>
                  <a:pt x="0" y="0"/>
                </a:lnTo>
                <a:close/>
              </a:path>
            </a:pathLst>
          </a:custGeom>
          <a:blipFill>
            <a:blip r:embed="rId2"/>
            <a:stretch>
              <a:fillRect/>
            </a:stretch>
          </a:blipFill>
        </p:spPr>
      </p:sp>
      <p:sp>
        <p:nvSpPr>
          <p:cNvPr id="19" name="TextBox 19"/>
          <p:cNvSpPr txBox="1"/>
          <p:nvPr/>
        </p:nvSpPr>
        <p:spPr>
          <a:xfrm>
            <a:off x="15730249" y="701300"/>
            <a:ext cx="1421291" cy="341055"/>
          </a:xfrm>
          <a:prstGeom prst="rect">
            <a:avLst/>
          </a:prstGeom>
        </p:spPr>
        <p:txBody>
          <a:bodyPr lIns="0" tIns="0" rIns="0" bIns="0" rtlCol="0" anchor="t">
            <a:spAutoFit/>
          </a:bodyPr>
          <a:lstStyle/>
          <a:p>
            <a:pPr algn="ctr">
              <a:lnSpc>
                <a:spcPts val="2799"/>
              </a:lnSpc>
              <a:spcBef>
                <a:spcPct val="0"/>
              </a:spcBef>
            </a:pPr>
            <a:endParaRPr lang="en-US" sz="1999" b="1" spc="3" dirty="0">
              <a:solidFill>
                <a:srgbClr val="FFFFFF"/>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grpSp>
        <p:nvGrpSpPr>
          <p:cNvPr id="5" name="Group 5"/>
          <p:cNvGrpSpPr/>
          <p:nvPr/>
        </p:nvGrpSpPr>
        <p:grpSpPr>
          <a:xfrm>
            <a:off x="-478778" y="-957555"/>
            <a:ext cx="9438295" cy="11932798"/>
            <a:chOff x="0" y="0"/>
            <a:chExt cx="2485806" cy="3142795"/>
          </a:xfrm>
        </p:grpSpPr>
        <p:sp>
          <p:nvSpPr>
            <p:cNvPr id="6" name="Freeform 6"/>
            <p:cNvSpPr/>
            <p:nvPr/>
          </p:nvSpPr>
          <p:spPr>
            <a:xfrm>
              <a:off x="0" y="0"/>
              <a:ext cx="2485806" cy="3142795"/>
            </a:xfrm>
            <a:custGeom>
              <a:avLst/>
              <a:gdLst/>
              <a:ahLst/>
              <a:cxnLst/>
              <a:rect l="l" t="t" r="r" b="b"/>
              <a:pathLst>
                <a:path w="2485806" h="3142795">
                  <a:moveTo>
                    <a:pt x="0" y="0"/>
                  </a:moveTo>
                  <a:lnTo>
                    <a:pt x="2485806" y="0"/>
                  </a:lnTo>
                  <a:lnTo>
                    <a:pt x="2485806" y="3142795"/>
                  </a:lnTo>
                  <a:lnTo>
                    <a:pt x="0" y="3142795"/>
                  </a:lnTo>
                  <a:close/>
                </a:path>
              </a:pathLst>
            </a:custGeom>
            <a:solidFill>
              <a:srgbClr val="000000"/>
            </a:solidFill>
            <a:ln w="142875" cap="sq">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miter/>
            </a:ln>
          </p:spPr>
        </p:sp>
        <p:sp>
          <p:nvSpPr>
            <p:cNvPr id="7" name="TextBox 7"/>
            <p:cNvSpPr txBox="1"/>
            <p:nvPr/>
          </p:nvSpPr>
          <p:spPr>
            <a:xfrm>
              <a:off x="0" y="-57150"/>
              <a:ext cx="2485806" cy="3199945"/>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rot="5400000">
            <a:off x="3242216" y="2107481"/>
            <a:ext cx="4000772" cy="4000772"/>
          </a:xfrm>
          <a:custGeom>
            <a:avLst/>
            <a:gdLst/>
            <a:ahLst/>
            <a:cxnLst/>
            <a:rect l="l" t="t" r="r" b="b"/>
            <a:pathLst>
              <a:path w="4000772" h="4000772">
                <a:moveTo>
                  <a:pt x="0" y="0"/>
                </a:moveTo>
                <a:lnTo>
                  <a:pt x="4000772" y="0"/>
                </a:lnTo>
                <a:lnTo>
                  <a:pt x="4000772" y="4000771"/>
                </a:lnTo>
                <a:lnTo>
                  <a:pt x="0" y="400077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10345188" y="2279686"/>
            <a:ext cx="6606495" cy="6718620"/>
            <a:chOff x="0" y="0"/>
            <a:chExt cx="1023519" cy="1040890"/>
          </a:xfrm>
        </p:grpSpPr>
        <p:sp>
          <p:nvSpPr>
            <p:cNvPr id="10" name="Freeform 10"/>
            <p:cNvSpPr/>
            <p:nvPr/>
          </p:nvSpPr>
          <p:spPr>
            <a:xfrm>
              <a:off x="0" y="0"/>
              <a:ext cx="1023519" cy="1040890"/>
            </a:xfrm>
            <a:custGeom>
              <a:avLst/>
              <a:gdLst/>
              <a:ahLst/>
              <a:cxnLst/>
              <a:rect l="l" t="t" r="r" b="b"/>
              <a:pathLst>
                <a:path w="1023519" h="1040890">
                  <a:moveTo>
                    <a:pt x="62109" y="0"/>
                  </a:moveTo>
                  <a:lnTo>
                    <a:pt x="961410" y="0"/>
                  </a:lnTo>
                  <a:cubicBezTo>
                    <a:pt x="977882" y="0"/>
                    <a:pt x="993680" y="6544"/>
                    <a:pt x="1005328" y="18191"/>
                  </a:cubicBezTo>
                  <a:cubicBezTo>
                    <a:pt x="1016975" y="29839"/>
                    <a:pt x="1023519" y="45637"/>
                    <a:pt x="1023519" y="62109"/>
                  </a:cubicBezTo>
                  <a:lnTo>
                    <a:pt x="1023519" y="978781"/>
                  </a:lnTo>
                  <a:cubicBezTo>
                    <a:pt x="1023519" y="995253"/>
                    <a:pt x="1016975" y="1011051"/>
                    <a:pt x="1005328" y="1022699"/>
                  </a:cubicBezTo>
                  <a:cubicBezTo>
                    <a:pt x="993680" y="1034346"/>
                    <a:pt x="977882" y="1040890"/>
                    <a:pt x="961410" y="1040890"/>
                  </a:cubicBezTo>
                  <a:lnTo>
                    <a:pt x="62109" y="1040890"/>
                  </a:lnTo>
                  <a:cubicBezTo>
                    <a:pt x="27807" y="1040890"/>
                    <a:pt x="0" y="1013083"/>
                    <a:pt x="0" y="978781"/>
                  </a:cubicBezTo>
                  <a:lnTo>
                    <a:pt x="0" y="62109"/>
                  </a:lnTo>
                  <a:cubicBezTo>
                    <a:pt x="0" y="45637"/>
                    <a:pt x="6544" y="29839"/>
                    <a:pt x="18191" y="18191"/>
                  </a:cubicBezTo>
                  <a:cubicBezTo>
                    <a:pt x="29839" y="6544"/>
                    <a:pt x="45637" y="0"/>
                    <a:pt x="62109" y="0"/>
                  </a:cubicBezTo>
                  <a:close/>
                </a:path>
              </a:pathLst>
            </a:custGeom>
            <a:blipFill>
              <a:blip r:embed="rId4"/>
              <a:stretch>
                <a:fillRect l="-17798" r="-17798"/>
              </a:stretch>
            </a:blipFill>
            <a:ln w="85725" cap="rnd">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round/>
            </a:ln>
          </p:spPr>
        </p:sp>
      </p:grpSp>
      <p:sp>
        <p:nvSpPr>
          <p:cNvPr id="20" name="TextBox 20"/>
          <p:cNvSpPr txBox="1"/>
          <p:nvPr/>
        </p:nvSpPr>
        <p:spPr>
          <a:xfrm>
            <a:off x="328911" y="6152934"/>
            <a:ext cx="7467599" cy="3808735"/>
          </a:xfrm>
          <a:prstGeom prst="rect">
            <a:avLst/>
          </a:prstGeom>
        </p:spPr>
        <p:txBody>
          <a:bodyPr wrap="square" lIns="0" tIns="0" rIns="0" bIns="0" rtlCol="0" anchor="t">
            <a:spAutoFit/>
          </a:bodyPr>
          <a:lstStyle/>
          <a:p>
            <a:pPr algn="just">
              <a:lnSpc>
                <a:spcPts val="2660"/>
              </a:lnSpc>
              <a:spcBef>
                <a:spcPct val="0"/>
              </a:spcBef>
            </a:pPr>
            <a:r>
              <a:rPr lang="en-US" sz="1900" spc="3" dirty="0">
                <a:solidFill>
                  <a:srgbClr val="FFFFFF"/>
                </a:solidFill>
                <a:latin typeface="Poppins Bold" charset="0"/>
                <a:ea typeface="Poppins"/>
                <a:cs typeface="Poppins Bold" charset="0"/>
                <a:sym typeface="Poppins"/>
              </a:rPr>
              <a:t>UBA continuously monitors:
- File access and downloads
- Login/logout activity
- Command executions
It flags anomalies, assigns risk scores, and provides SOC teams with actionable insights. Modern encryption methods like AES and RSA secure communications and transactions, ensuring that even if data is intercepted, it remains unintelligible. </a:t>
            </a:r>
            <a:r>
              <a:rPr lang="en-US" sz="1900" spc="3" dirty="0" smtClean="0">
                <a:solidFill>
                  <a:srgbClr val="FFFFFF"/>
                </a:solidFill>
                <a:latin typeface="Poppins Bold" charset="0"/>
                <a:ea typeface="Poppins"/>
                <a:cs typeface="Poppins Bold" charset="0"/>
                <a:sym typeface="Poppins"/>
              </a:rPr>
              <a:t>Encryption </a:t>
            </a:r>
            <a:r>
              <a:rPr lang="en-US" sz="1900" spc="3" dirty="0">
                <a:solidFill>
                  <a:srgbClr val="FFFFFF"/>
                </a:solidFill>
                <a:latin typeface="Poppins Bold" charset="0"/>
                <a:ea typeface="Poppins"/>
                <a:cs typeface="Poppins Bold" charset="0"/>
                <a:sym typeface="Poppins"/>
              </a:rPr>
              <a:t>is a fundamental layer of defense in the digital world.</a:t>
            </a:r>
          </a:p>
          <a:p>
            <a:pPr algn="just">
              <a:lnSpc>
                <a:spcPts val="2660"/>
              </a:lnSpc>
              <a:spcBef>
                <a:spcPct val="0"/>
              </a:spcBef>
            </a:pPr>
            <a:endParaRPr lang="en-US" sz="1900" spc="3" dirty="0">
              <a:solidFill>
                <a:srgbClr val="FFFFFF"/>
              </a:solidFill>
              <a:latin typeface="Poppins"/>
              <a:ea typeface="Poppins"/>
              <a:cs typeface="Poppins"/>
              <a:sym typeface="Poppins"/>
            </a:endParaRPr>
          </a:p>
        </p:txBody>
      </p:sp>
      <p:sp>
        <p:nvSpPr>
          <p:cNvPr id="21" name="TextBox 21"/>
          <p:cNvSpPr txBox="1"/>
          <p:nvPr/>
        </p:nvSpPr>
        <p:spPr>
          <a:xfrm>
            <a:off x="1278742" y="2586175"/>
            <a:ext cx="6517769" cy="2048702"/>
          </a:xfrm>
          <a:prstGeom prst="rect">
            <a:avLst/>
          </a:prstGeom>
        </p:spPr>
        <p:txBody>
          <a:bodyPr lIns="0" tIns="0" rIns="0" bIns="0" rtlCol="0" anchor="t">
            <a:spAutoFit/>
          </a:bodyPr>
          <a:lstStyle/>
          <a:p>
            <a:pPr marL="0" lvl="0" indent="0" algn="just">
              <a:lnSpc>
                <a:spcPts val="7910"/>
              </a:lnSpc>
            </a:pPr>
            <a:r>
              <a:rPr lang="en-US" sz="7680" b="1" spc="15" dirty="0" smtClean="0">
                <a:solidFill>
                  <a:srgbClr val="FFFFFF"/>
                </a:solidFill>
                <a:latin typeface="Poppins Bold"/>
                <a:ea typeface="Poppins Bold"/>
                <a:cs typeface="Poppins Bold"/>
                <a:sym typeface="Poppins Bold"/>
              </a:rPr>
              <a:t>Role of UBA in Security</a:t>
            </a:r>
            <a:endParaRPr lang="en-US" sz="7680" b="1" spc="15" dirty="0">
              <a:solidFill>
                <a:srgbClr val="FFFFFF"/>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flipV="1">
            <a:off x="-3027289" y="2125652"/>
            <a:ext cx="10823800" cy="8147370"/>
          </a:xfrm>
          <a:custGeom>
            <a:avLst/>
            <a:gdLst/>
            <a:ahLst/>
            <a:cxnLst/>
            <a:rect l="l" t="t" r="r" b="b"/>
            <a:pathLst>
              <a:path w="10823800" h="8147370">
                <a:moveTo>
                  <a:pt x="0" y="8147370"/>
                </a:moveTo>
                <a:lnTo>
                  <a:pt x="10823800" y="8147370"/>
                </a:lnTo>
                <a:lnTo>
                  <a:pt x="10823800" y="0"/>
                </a:lnTo>
                <a:lnTo>
                  <a:pt x="0" y="0"/>
                </a:lnTo>
                <a:lnTo>
                  <a:pt x="0" y="814737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96998" y="2142216"/>
            <a:ext cx="6932775" cy="6932775"/>
          </a:xfrm>
          <a:custGeom>
            <a:avLst/>
            <a:gdLst/>
            <a:ahLst/>
            <a:cxnLst/>
            <a:rect l="l" t="t" r="r" b="b"/>
            <a:pathLst>
              <a:path w="6932775" h="6932775">
                <a:moveTo>
                  <a:pt x="0" y="0"/>
                </a:moveTo>
                <a:lnTo>
                  <a:pt x="6932775" y="0"/>
                </a:lnTo>
                <a:lnTo>
                  <a:pt x="6932775" y="6932775"/>
                </a:lnTo>
                <a:lnTo>
                  <a:pt x="0" y="6932775"/>
                </a:lnTo>
                <a:lnTo>
                  <a:pt x="0" y="0"/>
                </a:lnTo>
                <a:close/>
              </a:path>
            </a:pathLst>
          </a:custGeom>
          <a:blipFill>
            <a:blip r:embed="rId4"/>
            <a:stretch>
              <a:fillRect/>
            </a:stretch>
          </a:blipFill>
        </p:spPr>
      </p:sp>
      <p:grpSp>
        <p:nvGrpSpPr>
          <p:cNvPr id="13" name="Group 13"/>
          <p:cNvGrpSpPr/>
          <p:nvPr/>
        </p:nvGrpSpPr>
        <p:grpSpPr>
          <a:xfrm>
            <a:off x="8750052" y="2299463"/>
            <a:ext cx="10934773" cy="6618282"/>
            <a:chOff x="0" y="0"/>
            <a:chExt cx="2879940" cy="1743087"/>
          </a:xfrm>
        </p:grpSpPr>
        <p:sp>
          <p:nvSpPr>
            <p:cNvPr id="14" name="Freeform 14"/>
            <p:cNvSpPr/>
            <p:nvPr/>
          </p:nvSpPr>
          <p:spPr>
            <a:xfrm>
              <a:off x="0" y="0"/>
              <a:ext cx="2879940" cy="1743086"/>
            </a:xfrm>
            <a:custGeom>
              <a:avLst/>
              <a:gdLst/>
              <a:ahLst/>
              <a:cxnLst/>
              <a:rect l="l" t="t" r="r" b="b"/>
              <a:pathLst>
                <a:path w="2879940" h="1743086">
                  <a:moveTo>
                    <a:pt x="24780" y="0"/>
                  </a:moveTo>
                  <a:lnTo>
                    <a:pt x="2855160" y="0"/>
                  </a:lnTo>
                  <a:cubicBezTo>
                    <a:pt x="2868846" y="0"/>
                    <a:pt x="2879940" y="11095"/>
                    <a:pt x="2879940" y="24780"/>
                  </a:cubicBezTo>
                  <a:lnTo>
                    <a:pt x="2879940" y="1718306"/>
                  </a:lnTo>
                  <a:cubicBezTo>
                    <a:pt x="2879940" y="1724878"/>
                    <a:pt x="2877330" y="1731181"/>
                    <a:pt x="2872682" y="1735829"/>
                  </a:cubicBezTo>
                  <a:cubicBezTo>
                    <a:pt x="2868035" y="1740476"/>
                    <a:pt x="2861732" y="1743086"/>
                    <a:pt x="2855160" y="1743086"/>
                  </a:cubicBezTo>
                  <a:lnTo>
                    <a:pt x="24780" y="1743086"/>
                  </a:lnTo>
                  <a:cubicBezTo>
                    <a:pt x="11095" y="1743086"/>
                    <a:pt x="0" y="1731992"/>
                    <a:pt x="0" y="1718306"/>
                  </a:cubicBezTo>
                  <a:lnTo>
                    <a:pt x="0" y="24780"/>
                  </a:lnTo>
                  <a:cubicBezTo>
                    <a:pt x="0" y="11095"/>
                    <a:pt x="11095" y="0"/>
                    <a:pt x="24780" y="0"/>
                  </a:cubicBezTo>
                  <a:close/>
                </a:path>
              </a:pathLst>
            </a:custGeom>
            <a:gradFill rotWithShape="1">
              <a:gsLst>
                <a:gs pos="0">
                  <a:srgbClr val="002159">
                    <a:alpha val="100000"/>
                  </a:srgbClr>
                </a:gs>
                <a:gs pos="50000">
                  <a:srgbClr val="070029">
                    <a:alpha val="100000"/>
                  </a:srgbClr>
                </a:gs>
                <a:gs pos="100000">
                  <a:srgbClr val="0057FF">
                    <a:alpha val="100000"/>
                  </a:srgbClr>
                </a:gs>
              </a:gsLst>
              <a:lin ang="2700000"/>
            </a:gradFill>
            <a:ln w="85725" cap="rnd">
              <a:gradFill>
                <a:gsLst>
                  <a:gs pos="0">
                    <a:srgbClr val="1100D6">
                      <a:alpha val="100000"/>
                    </a:srgbClr>
                  </a:gs>
                  <a:gs pos="50000">
                    <a:srgbClr val="E000F4">
                      <a:alpha val="100000"/>
                    </a:srgbClr>
                  </a:gs>
                  <a:gs pos="100000">
                    <a:srgbClr val="00EDF4">
                      <a:alpha val="100000"/>
                    </a:srgbClr>
                  </a:gs>
                </a:gsLst>
                <a:path path="circle">
                  <a:fillToRect r="100000" b="100000"/>
                </a:path>
                <a:tileRect l="-100000" t="-100000"/>
              </a:gradFill>
              <a:prstDash val="solid"/>
              <a:round/>
            </a:ln>
          </p:spPr>
        </p:sp>
        <p:sp>
          <p:nvSpPr>
            <p:cNvPr id="15" name="TextBox 15"/>
            <p:cNvSpPr txBox="1"/>
            <p:nvPr/>
          </p:nvSpPr>
          <p:spPr>
            <a:xfrm>
              <a:off x="0" y="-57150"/>
              <a:ext cx="2879940" cy="1800237"/>
            </a:xfrm>
            <a:prstGeom prst="rect">
              <a:avLst/>
            </a:prstGeom>
          </p:spPr>
          <p:txBody>
            <a:bodyPr lIns="50800" tIns="50800" rIns="50800" bIns="50800" rtlCol="0" anchor="ctr"/>
            <a:lstStyle/>
            <a:p>
              <a:pPr algn="ctr">
                <a:lnSpc>
                  <a:spcPts val="2871"/>
                </a:lnSpc>
              </a:pPr>
              <a:endParaRPr/>
            </a:p>
          </p:txBody>
        </p:sp>
      </p:grpSp>
      <p:sp>
        <p:nvSpPr>
          <p:cNvPr id="16" name="TextBox 16"/>
          <p:cNvSpPr txBox="1"/>
          <p:nvPr/>
        </p:nvSpPr>
        <p:spPr>
          <a:xfrm>
            <a:off x="9677400" y="5127344"/>
            <a:ext cx="8229600" cy="3790397"/>
          </a:xfrm>
          <a:prstGeom prst="rect">
            <a:avLst/>
          </a:prstGeom>
        </p:spPr>
        <p:txBody>
          <a:bodyPr wrap="square" lIns="0" tIns="0" rIns="0" bIns="0" rtlCol="0" anchor="t">
            <a:spAutoFit/>
          </a:bodyPr>
          <a:lstStyle/>
          <a:p>
            <a:pPr algn="just">
              <a:lnSpc>
                <a:spcPts val="2660"/>
              </a:lnSpc>
              <a:spcBef>
                <a:spcPct val="0"/>
              </a:spcBef>
            </a:pPr>
            <a:r>
              <a:rPr lang="en-US" sz="1900" spc="3" dirty="0">
                <a:solidFill>
                  <a:srgbClr val="FFFFFF"/>
                </a:solidFill>
                <a:latin typeface="Poppins Bold" charset="0"/>
                <a:ea typeface="Poppins"/>
                <a:cs typeface="Poppins Bold" charset="0"/>
                <a:sym typeface="Poppins"/>
              </a:rPr>
              <a:t>Our dashboard includes:
- Real-time activity dashboard
- Anomaly alerts panel
- Risk scoring system
- User detail timelines
- Export options (CSV/PDF)
Innovations: </a:t>
            </a:r>
            <a:r>
              <a:rPr lang="en-US" sz="1900" spc="3" dirty="0" err="1">
                <a:solidFill>
                  <a:srgbClr val="FFFFFF"/>
                </a:solidFill>
                <a:latin typeface="Poppins Bold" charset="0"/>
                <a:ea typeface="Poppins"/>
                <a:cs typeface="Poppins Bold" charset="0"/>
                <a:sym typeface="Poppins"/>
              </a:rPr>
              <a:t>Heatmaps</a:t>
            </a:r>
            <a:r>
              <a:rPr lang="en-US" sz="1900" spc="3" dirty="0">
                <a:solidFill>
                  <a:srgbClr val="FFFFFF"/>
                </a:solidFill>
                <a:latin typeface="Poppins Bold" charset="0"/>
                <a:ea typeface="Poppins"/>
                <a:cs typeface="Poppins Bold" charset="0"/>
                <a:sym typeface="Poppins"/>
              </a:rPr>
              <a:t>, peer comparisons, risk forecasting, </a:t>
            </a:r>
            <a:r>
              <a:rPr lang="en-US" sz="1900" spc="3" dirty="0" err="1">
                <a:solidFill>
                  <a:srgbClr val="FFFFFF"/>
                </a:solidFill>
                <a:latin typeface="Poppins Bold" charset="0"/>
                <a:ea typeface="Poppins"/>
                <a:cs typeface="Poppins Bold" charset="0"/>
                <a:sym typeface="Poppins"/>
              </a:rPr>
              <a:t>gamified</a:t>
            </a:r>
            <a:r>
              <a:rPr lang="en-US" sz="1900" spc="3" dirty="0">
                <a:solidFill>
                  <a:srgbClr val="FFFFFF"/>
                </a:solidFill>
                <a:latin typeface="Poppins Bold" charset="0"/>
                <a:ea typeface="Poppins"/>
                <a:cs typeface="Poppins Bold" charset="0"/>
                <a:sym typeface="Poppins"/>
              </a:rPr>
              <a:t> SOC view. Regular training sessions, multi-factor authentication, and the enforcement of strong password policies empower employees to become active participants in maintaining security.</a:t>
            </a:r>
            <a:endParaRPr lang="en-US" sz="1900" spc="3" dirty="0">
              <a:solidFill>
                <a:srgbClr val="FFFFFF"/>
              </a:solidFill>
              <a:latin typeface="Poppins Bold" charset="0"/>
              <a:ea typeface="Poppins"/>
              <a:cs typeface="Poppins Bold" charset="0"/>
              <a:sym typeface="Poppins"/>
            </a:endParaRPr>
          </a:p>
        </p:txBody>
      </p:sp>
      <p:sp>
        <p:nvSpPr>
          <p:cNvPr id="17" name="TextBox 17"/>
          <p:cNvSpPr txBox="1"/>
          <p:nvPr/>
        </p:nvSpPr>
        <p:spPr>
          <a:xfrm>
            <a:off x="9841856" y="3071251"/>
            <a:ext cx="7417444" cy="3061800"/>
          </a:xfrm>
          <a:prstGeom prst="rect">
            <a:avLst/>
          </a:prstGeom>
        </p:spPr>
        <p:txBody>
          <a:bodyPr lIns="0" tIns="0" rIns="0" bIns="0" rtlCol="0" anchor="t">
            <a:spAutoFit/>
          </a:bodyPr>
          <a:lstStyle/>
          <a:p>
            <a:pPr algn="just">
              <a:lnSpc>
                <a:spcPts val="7910"/>
              </a:lnSpc>
            </a:pPr>
            <a:r>
              <a:rPr lang="en-US" sz="7680" b="1" spc="15" dirty="0">
                <a:solidFill>
                  <a:srgbClr val="FFFFFF"/>
                </a:solidFill>
                <a:latin typeface="Poppins Bold"/>
                <a:ea typeface="Poppins Bold"/>
                <a:cs typeface="Poppins Bold"/>
                <a:sym typeface="Poppins Bold"/>
              </a:rPr>
              <a:t>Dashboard Walkthrough</a:t>
            </a:r>
          </a:p>
          <a:p>
            <a:pPr marL="0" lvl="0" indent="0" algn="just">
              <a:lnSpc>
                <a:spcPts val="7910"/>
              </a:lnSpc>
            </a:pPr>
            <a:endParaRPr lang="en-US" sz="7680" b="1" spc="15" dirty="0">
              <a:solidFill>
                <a:srgbClr val="FFFFFF"/>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159">
                <a:alpha val="100000"/>
              </a:srgbClr>
            </a:gs>
            <a:gs pos="50000">
              <a:srgbClr val="070029">
                <a:alpha val="100000"/>
              </a:srgbClr>
            </a:gs>
            <a:gs pos="100000">
              <a:srgbClr val="0057F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2286078">
            <a:off x="12596665" y="-3291171"/>
            <a:ext cx="14188966" cy="8229600"/>
          </a:xfrm>
          <a:custGeom>
            <a:avLst/>
            <a:gdLst/>
            <a:ahLst/>
            <a:cxnLst/>
            <a:rect l="l" t="t" r="r" b="b"/>
            <a:pathLst>
              <a:path w="14188966" h="8229600">
                <a:moveTo>
                  <a:pt x="0" y="0"/>
                </a:moveTo>
                <a:lnTo>
                  <a:pt x="14188965" y="0"/>
                </a:lnTo>
                <a:lnTo>
                  <a:pt x="14188965" y="8229600"/>
                </a:lnTo>
                <a:lnTo>
                  <a:pt x="0" y="8229600"/>
                </a:lnTo>
                <a:lnTo>
                  <a:pt x="0" y="0"/>
                </a:lnTo>
                <a:close/>
              </a:path>
            </a:pathLst>
          </a:custGeom>
          <a:blipFill>
            <a:blip r:embed="rId2"/>
            <a:stretch>
              <a:fillRect/>
            </a:stretch>
          </a:blipFill>
        </p:spPr>
      </p:sp>
      <p:sp>
        <p:nvSpPr>
          <p:cNvPr id="6" name="Freeform 6"/>
          <p:cNvSpPr/>
          <p:nvPr/>
        </p:nvSpPr>
        <p:spPr>
          <a:xfrm>
            <a:off x="10345188" y="2209340"/>
            <a:ext cx="6718902" cy="6824619"/>
          </a:xfrm>
          <a:custGeom>
            <a:avLst/>
            <a:gdLst/>
            <a:ahLst/>
            <a:cxnLst/>
            <a:rect l="l" t="t" r="r" b="b"/>
            <a:pathLst>
              <a:path w="6718902" h="6824619">
                <a:moveTo>
                  <a:pt x="0" y="0"/>
                </a:moveTo>
                <a:lnTo>
                  <a:pt x="6718902" y="0"/>
                </a:lnTo>
                <a:lnTo>
                  <a:pt x="6718902" y="6824619"/>
                </a:lnTo>
                <a:lnTo>
                  <a:pt x="0" y="6824619"/>
                </a:lnTo>
                <a:lnTo>
                  <a:pt x="0" y="0"/>
                </a:lnTo>
                <a:close/>
              </a:path>
            </a:pathLst>
          </a:custGeom>
          <a:blipFill>
            <a:blip r:embed="rId3"/>
            <a:stretch>
              <a:fillRect/>
            </a:stretch>
          </a:blipFill>
        </p:spPr>
      </p:sp>
      <p:sp>
        <p:nvSpPr>
          <p:cNvPr id="13" name="Freeform 13"/>
          <p:cNvSpPr/>
          <p:nvPr/>
        </p:nvSpPr>
        <p:spPr>
          <a:xfrm rot="3231277">
            <a:off x="-2430434" y="8282853"/>
            <a:ext cx="9343656" cy="5419321"/>
          </a:xfrm>
          <a:custGeom>
            <a:avLst/>
            <a:gdLst/>
            <a:ahLst/>
            <a:cxnLst/>
            <a:rect l="l" t="t" r="r" b="b"/>
            <a:pathLst>
              <a:path w="9343656" h="5419321">
                <a:moveTo>
                  <a:pt x="0" y="0"/>
                </a:moveTo>
                <a:lnTo>
                  <a:pt x="9343657" y="0"/>
                </a:lnTo>
                <a:lnTo>
                  <a:pt x="9343657" y="5419321"/>
                </a:lnTo>
                <a:lnTo>
                  <a:pt x="0" y="5419321"/>
                </a:lnTo>
                <a:lnTo>
                  <a:pt x="0" y="0"/>
                </a:lnTo>
                <a:close/>
              </a:path>
            </a:pathLst>
          </a:custGeom>
          <a:blipFill>
            <a:blip r:embed="rId2"/>
            <a:stretch>
              <a:fillRect/>
            </a:stretch>
          </a:blipFill>
        </p:spPr>
      </p:sp>
      <p:sp>
        <p:nvSpPr>
          <p:cNvPr id="14" name="TextBox 14"/>
          <p:cNvSpPr txBox="1"/>
          <p:nvPr/>
        </p:nvSpPr>
        <p:spPr>
          <a:xfrm>
            <a:off x="1295400" y="4838700"/>
            <a:ext cx="8839200" cy="3444148"/>
          </a:xfrm>
          <a:prstGeom prst="rect">
            <a:avLst/>
          </a:prstGeom>
        </p:spPr>
        <p:txBody>
          <a:bodyPr wrap="square" lIns="0" tIns="0" rIns="0" bIns="0" rtlCol="0" anchor="t">
            <a:spAutoFit/>
          </a:bodyPr>
          <a:lstStyle/>
          <a:p>
            <a:pPr algn="just">
              <a:lnSpc>
                <a:spcPts val="2660"/>
              </a:lnSpc>
              <a:spcBef>
                <a:spcPct val="0"/>
              </a:spcBef>
            </a:pPr>
            <a:r>
              <a:rPr lang="en-US" sz="1900" spc="3" dirty="0">
                <a:solidFill>
                  <a:srgbClr val="FFFFFF"/>
                </a:solidFill>
                <a:latin typeface="Poppins"/>
                <a:ea typeface="Poppins"/>
                <a:cs typeface="Poppins"/>
                <a:sym typeface="Poppins"/>
              </a:rPr>
              <a:t>I</a:t>
            </a:r>
            <a:r>
              <a:rPr lang="en-US" sz="1900" spc="3" dirty="0">
                <a:solidFill>
                  <a:srgbClr val="FFFFFF"/>
                </a:solidFill>
                <a:latin typeface="Poppins Bold" charset="0"/>
                <a:ea typeface="Poppins"/>
                <a:cs typeface="Poppins Bold" charset="0"/>
                <a:sym typeface="Poppins"/>
              </a:rPr>
              <a:t>nsider threats cost organizations millions annually.
Our solution reduces costs by:
- Detecting earlier
- Reducing false positives
- Providing proactive forecasting
- Enabling quick remediation actions From data breaches that expose sensitive information to </a:t>
            </a:r>
            <a:r>
              <a:rPr lang="en-US" sz="1900" spc="3" dirty="0" err="1">
                <a:solidFill>
                  <a:srgbClr val="FFFFFF"/>
                </a:solidFill>
                <a:latin typeface="Poppins Bold" charset="0"/>
                <a:ea typeface="Poppins"/>
                <a:cs typeface="Poppins Bold" charset="0"/>
                <a:sym typeface="Poppins"/>
              </a:rPr>
              <a:t>ransomware</a:t>
            </a:r>
            <a:r>
              <a:rPr lang="en-US" sz="1900" spc="3" dirty="0">
                <a:solidFill>
                  <a:srgbClr val="FFFFFF"/>
                </a:solidFill>
                <a:latin typeface="Poppins Bold" charset="0"/>
                <a:ea typeface="Poppins"/>
                <a:cs typeface="Poppins Bold" charset="0"/>
                <a:sym typeface="Poppins"/>
              </a:rPr>
              <a:t> attacks that paralyze operations, the impact is far-reaching. Prevention is always more cost-effective than recovery. Investing in </a:t>
            </a:r>
            <a:r>
              <a:rPr lang="en-US" sz="1900" spc="3" dirty="0" err="1">
                <a:solidFill>
                  <a:srgbClr val="FFFFFF"/>
                </a:solidFill>
                <a:latin typeface="Poppins Bold" charset="0"/>
                <a:ea typeface="Poppins"/>
                <a:cs typeface="Poppins Bold" charset="0"/>
                <a:sym typeface="Poppins"/>
              </a:rPr>
              <a:t>cybersecurity</a:t>
            </a:r>
            <a:r>
              <a:rPr lang="en-US" sz="1900" spc="3" dirty="0">
                <a:solidFill>
                  <a:srgbClr val="FFFFFF"/>
                </a:solidFill>
                <a:latin typeface="Poppins Bold" charset="0"/>
                <a:ea typeface="Poppins"/>
                <a:cs typeface="Poppins Bold" charset="0"/>
                <a:sym typeface="Poppins"/>
              </a:rPr>
              <a:t> infrastructure is an investment in long-term resilience and trust</a:t>
            </a:r>
            <a:endParaRPr lang="en-US" sz="1900" spc="3" dirty="0">
              <a:solidFill>
                <a:srgbClr val="FFFFFF"/>
              </a:solidFill>
              <a:latin typeface="Poppins Bold" charset="0"/>
              <a:ea typeface="Poppins"/>
              <a:cs typeface="Poppins Bold" charset="0"/>
              <a:sym typeface="Poppins"/>
            </a:endParaRPr>
          </a:p>
        </p:txBody>
      </p:sp>
      <p:sp>
        <p:nvSpPr>
          <p:cNvPr id="15" name="TextBox 15"/>
          <p:cNvSpPr txBox="1"/>
          <p:nvPr/>
        </p:nvSpPr>
        <p:spPr>
          <a:xfrm>
            <a:off x="1295400" y="1779889"/>
            <a:ext cx="8787327" cy="3039294"/>
          </a:xfrm>
          <a:prstGeom prst="rect">
            <a:avLst/>
          </a:prstGeom>
        </p:spPr>
        <p:txBody>
          <a:bodyPr wrap="square" lIns="0" tIns="0" rIns="0" bIns="0" rtlCol="0" anchor="t">
            <a:spAutoFit/>
          </a:bodyPr>
          <a:lstStyle/>
          <a:p>
            <a:pPr algn="just">
              <a:lnSpc>
                <a:spcPts val="7910"/>
              </a:lnSpc>
            </a:pPr>
            <a:r>
              <a:rPr lang="en-US" sz="7680" b="1" spc="15" dirty="0">
                <a:solidFill>
                  <a:srgbClr val="FFFFFF"/>
                </a:solidFill>
                <a:latin typeface="Poppins Bold"/>
                <a:ea typeface="Poppins Bold"/>
                <a:cs typeface="Poppins Bold"/>
                <a:sym typeface="Poppins Bold"/>
              </a:rPr>
              <a:t>Impact of Insider Threats</a:t>
            </a:r>
          </a:p>
          <a:p>
            <a:pPr marL="0" lvl="0" indent="0" algn="just">
              <a:lnSpc>
                <a:spcPts val="7910"/>
              </a:lnSpc>
            </a:pPr>
            <a:endParaRPr lang="en-US" sz="7680" b="1" spc="15" dirty="0">
              <a:solidFill>
                <a:srgbClr val="FFFFFF"/>
              </a:solidFill>
              <a:latin typeface="Poppins Bold"/>
              <a:ea typeface="Poppins Bold"/>
              <a:cs typeface="Poppins Bold"/>
              <a:sym typeface="Poppins Bold"/>
            </a:endParaRPr>
          </a:p>
        </p:txBody>
      </p:sp>
      <p:grpSp>
        <p:nvGrpSpPr>
          <p:cNvPr id="19" name="Group 19"/>
          <p:cNvGrpSpPr/>
          <p:nvPr/>
        </p:nvGrpSpPr>
        <p:grpSpPr>
          <a:xfrm>
            <a:off x="16461146" y="8543075"/>
            <a:ext cx="925952" cy="919347"/>
            <a:chOff x="0" y="0"/>
            <a:chExt cx="289003" cy="286941"/>
          </a:xfrm>
        </p:grpSpPr>
        <p:sp>
          <p:nvSpPr>
            <p:cNvPr id="20" name="Freeform 20"/>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21" name="TextBox 21"/>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5400000">
            <a:off x="16778201" y="8789809"/>
            <a:ext cx="315151" cy="425879"/>
          </a:xfrm>
          <a:custGeom>
            <a:avLst/>
            <a:gdLst/>
            <a:ahLst/>
            <a:cxnLst/>
            <a:rect l="l" t="t" r="r" b="b"/>
            <a:pathLst>
              <a:path w="315151" h="425879">
                <a:moveTo>
                  <a:pt x="0" y="0"/>
                </a:moveTo>
                <a:lnTo>
                  <a:pt x="315151" y="0"/>
                </a:lnTo>
                <a:lnTo>
                  <a:pt x="315151" y="425879"/>
                </a:lnTo>
                <a:lnTo>
                  <a:pt x="0" y="4258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204</Words>
  <Application>Microsoft Office PowerPoint</Application>
  <PresentationFormat>Custom</PresentationFormat>
  <Paragraphs>44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Poppins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Cybersecurity Presentation</dc:title>
  <cp:lastModifiedBy>DELL</cp:lastModifiedBy>
  <cp:revision>9</cp:revision>
  <dcterms:created xsi:type="dcterms:W3CDTF">2006-08-16T00:00:00Z</dcterms:created>
  <dcterms:modified xsi:type="dcterms:W3CDTF">2025-09-18T03:56:20Z</dcterms:modified>
  <dc:identifier>DAGzR9C9phY</dc:identifier>
</cp:coreProperties>
</file>